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61" r:id="rId3"/>
    <p:sldId id="265" r:id="rId4"/>
    <p:sldId id="267" r:id="rId5"/>
    <p:sldId id="273" r:id="rId6"/>
    <p:sldId id="282" r:id="rId7"/>
    <p:sldId id="286" r:id="rId8"/>
    <p:sldId id="271" r:id="rId9"/>
    <p:sldId id="287" r:id="rId10"/>
    <p:sldId id="258" r:id="rId11"/>
    <p:sldId id="284" r:id="rId12"/>
    <p:sldId id="257" r:id="rId13"/>
    <p:sldId id="285" r:id="rId14"/>
    <p:sldId id="283" r:id="rId15"/>
    <p:sldId id="274" r:id="rId1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ienne Frappier" initials="EF" lastIdx="1" clrIdx="0">
    <p:extLst>
      <p:ext uri="{19B8F6BF-5375-455C-9EA6-DF929625EA0E}">
        <p15:presenceInfo xmlns:p15="http://schemas.microsoft.com/office/powerpoint/2012/main" userId="fc45660eb03140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9" autoAdjust="0"/>
    <p:restoredTop sz="73368" autoAdjust="0"/>
  </p:normalViewPr>
  <p:slideViewPr>
    <p:cSldViewPr snapToGrid="0" showGuides="1">
      <p:cViewPr varScale="1">
        <p:scale>
          <a:sx n="82" d="100"/>
          <a:sy n="82" d="100"/>
        </p:scale>
        <p:origin x="696" y="96"/>
      </p:cViewPr>
      <p:guideLst>
        <p:guide pos="3840"/>
        <p:guide orient="horz"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ienne Frappier" userId="fc45660eb0314007" providerId="LiveId" clId="{76BDC012-20B0-4B38-A9BD-2E4F3A34FD40}"/>
    <pc:docChg chg="undo custSel addSld modSld">
      <pc:chgData name="Etienne Frappier" userId="fc45660eb0314007" providerId="LiveId" clId="{76BDC012-20B0-4B38-A9BD-2E4F3A34FD40}" dt="2021-03-16T22:12:09.081" v="2371" actId="20577"/>
      <pc:docMkLst>
        <pc:docMk/>
      </pc:docMkLst>
      <pc:sldChg chg="modSp mod modNotesTx">
        <pc:chgData name="Etienne Frappier" userId="fc45660eb0314007" providerId="LiveId" clId="{76BDC012-20B0-4B38-A9BD-2E4F3A34FD40}" dt="2021-03-09T21:32:38.525" v="2171" actId="20577"/>
        <pc:sldMkLst>
          <pc:docMk/>
          <pc:sldMk cId="2425621255" sldId="257"/>
        </pc:sldMkLst>
        <pc:spChg chg="mod">
          <ac:chgData name="Etienne Frappier" userId="fc45660eb0314007" providerId="LiveId" clId="{76BDC012-20B0-4B38-A9BD-2E4F3A34FD40}" dt="2021-03-09T21:04:10.704" v="1891" actId="1076"/>
          <ac:spMkLst>
            <pc:docMk/>
            <pc:sldMk cId="2425621255" sldId="257"/>
            <ac:spMk id="9219" creationId="{00000000-0000-0000-0000-000000000000}"/>
          </ac:spMkLst>
        </pc:spChg>
        <pc:spChg chg="mod">
          <ac:chgData name="Etienne Frappier" userId="fc45660eb0314007" providerId="LiveId" clId="{76BDC012-20B0-4B38-A9BD-2E4F3A34FD40}" dt="2021-03-09T21:32:38.525" v="2171" actId="20577"/>
          <ac:spMkLst>
            <pc:docMk/>
            <pc:sldMk cId="2425621255" sldId="257"/>
            <ac:spMk id="9220" creationId="{00000000-0000-0000-0000-000000000000}"/>
          </ac:spMkLst>
        </pc:spChg>
        <pc:graphicFrameChg chg="mod modGraphic">
          <ac:chgData name="Etienne Frappier" userId="fc45660eb0314007" providerId="LiveId" clId="{76BDC012-20B0-4B38-A9BD-2E4F3A34FD40}" dt="2021-03-04T20:42:15.446" v="140" actId="20577"/>
          <ac:graphicFrameMkLst>
            <pc:docMk/>
            <pc:sldMk cId="2425621255" sldId="257"/>
            <ac:graphicFrameMk id="10151" creationId="{00000000-0000-0000-0000-000000000000}"/>
          </ac:graphicFrameMkLst>
        </pc:graphicFrameChg>
      </pc:sldChg>
      <pc:sldChg chg="modSp mod modNotesTx">
        <pc:chgData name="Etienne Frappier" userId="fc45660eb0314007" providerId="LiveId" clId="{76BDC012-20B0-4B38-A9BD-2E4F3A34FD40}" dt="2021-03-09T21:32:48.544" v="2173" actId="20577"/>
        <pc:sldMkLst>
          <pc:docMk/>
          <pc:sldMk cId="2352128506" sldId="258"/>
        </pc:sldMkLst>
        <pc:spChg chg="mod">
          <ac:chgData name="Etienne Frappier" userId="fc45660eb0314007" providerId="LiveId" clId="{76BDC012-20B0-4B38-A9BD-2E4F3A34FD40}" dt="2021-03-09T21:32:48.544" v="2173" actId="20577"/>
          <ac:spMkLst>
            <pc:docMk/>
            <pc:sldMk cId="2352128506" sldId="258"/>
            <ac:spMk id="7173" creationId="{00000000-0000-0000-0000-000000000000}"/>
          </ac:spMkLst>
        </pc:spChg>
      </pc:sldChg>
      <pc:sldChg chg="modSp mod">
        <pc:chgData name="Etienne Frappier" userId="fc45660eb0314007" providerId="LiveId" clId="{76BDC012-20B0-4B38-A9BD-2E4F3A34FD40}" dt="2021-03-16T22:05:09.943" v="2316" actId="20577"/>
        <pc:sldMkLst>
          <pc:docMk/>
          <pc:sldMk cId="3408114572" sldId="261"/>
        </pc:sldMkLst>
        <pc:spChg chg="mod">
          <ac:chgData name="Etienne Frappier" userId="fc45660eb0314007" providerId="LiveId" clId="{76BDC012-20B0-4B38-A9BD-2E4F3A34FD40}" dt="2021-03-16T22:05:09.943" v="2316" actId="20577"/>
          <ac:spMkLst>
            <pc:docMk/>
            <pc:sldMk cId="3408114572" sldId="261"/>
            <ac:spMk id="6147" creationId="{00000000-0000-0000-0000-000000000000}"/>
          </ac:spMkLst>
        </pc:spChg>
      </pc:sldChg>
      <pc:sldChg chg="modSp mod">
        <pc:chgData name="Etienne Frappier" userId="fc45660eb0314007" providerId="LiveId" clId="{76BDC012-20B0-4B38-A9BD-2E4F3A34FD40}" dt="2021-03-16T22:06:33.994" v="2368" actId="5793"/>
        <pc:sldMkLst>
          <pc:docMk/>
          <pc:sldMk cId="151902870" sldId="267"/>
        </pc:sldMkLst>
        <pc:spChg chg="mod">
          <ac:chgData name="Etienne Frappier" userId="fc45660eb0314007" providerId="LiveId" clId="{76BDC012-20B0-4B38-A9BD-2E4F3A34FD40}" dt="2021-03-16T22:06:33.994" v="2368" actId="5793"/>
          <ac:spMkLst>
            <pc:docMk/>
            <pc:sldMk cId="151902870" sldId="267"/>
            <ac:spMk id="3" creationId="{00000000-0000-0000-0000-000000000000}"/>
          </ac:spMkLst>
        </pc:spChg>
      </pc:sldChg>
      <pc:sldChg chg="modNotesTx">
        <pc:chgData name="Etienne Frappier" userId="fc45660eb0314007" providerId="LiveId" clId="{76BDC012-20B0-4B38-A9BD-2E4F3A34FD40}" dt="2021-03-09T21:27:48.686" v="2169" actId="20577"/>
        <pc:sldMkLst>
          <pc:docMk/>
          <pc:sldMk cId="1877411977" sldId="274"/>
        </pc:sldMkLst>
      </pc:sldChg>
      <pc:sldChg chg="modNotesTx">
        <pc:chgData name="Etienne Frappier" userId="fc45660eb0314007" providerId="LiveId" clId="{76BDC012-20B0-4B38-A9BD-2E4F3A34FD40}" dt="2021-03-09T21:23:31.344" v="2066" actId="6549"/>
        <pc:sldMkLst>
          <pc:docMk/>
          <pc:sldMk cId="4165515270" sldId="283"/>
        </pc:sldMkLst>
      </pc:sldChg>
      <pc:sldChg chg="modNotesTx">
        <pc:chgData name="Etienne Frappier" userId="fc45660eb0314007" providerId="LiveId" clId="{76BDC012-20B0-4B38-A9BD-2E4F3A34FD40}" dt="2021-03-09T20:57:24.772" v="1884" actId="20577"/>
        <pc:sldMkLst>
          <pc:docMk/>
          <pc:sldMk cId="1048570811" sldId="284"/>
        </pc:sldMkLst>
      </pc:sldChg>
      <pc:sldChg chg="modNotesTx">
        <pc:chgData name="Etienne Frappier" userId="fc45660eb0314007" providerId="LiveId" clId="{76BDC012-20B0-4B38-A9BD-2E4F3A34FD40}" dt="2021-03-09T21:08:55.123" v="1897"/>
        <pc:sldMkLst>
          <pc:docMk/>
          <pc:sldMk cId="19107286" sldId="285"/>
        </pc:sldMkLst>
      </pc:sldChg>
      <pc:sldChg chg="addSp delSp modSp new mod modNotesTx">
        <pc:chgData name="Etienne Frappier" userId="fc45660eb0314007" providerId="LiveId" clId="{76BDC012-20B0-4B38-A9BD-2E4F3A34FD40}" dt="2021-03-09T20:41:57.875" v="1825" actId="14100"/>
        <pc:sldMkLst>
          <pc:docMk/>
          <pc:sldMk cId="2232029689" sldId="286"/>
        </pc:sldMkLst>
        <pc:spChg chg="del">
          <ac:chgData name="Etienne Frappier" userId="fc45660eb0314007" providerId="LiveId" clId="{76BDC012-20B0-4B38-A9BD-2E4F3A34FD40}" dt="2021-03-08T21:23:01.394" v="1591" actId="478"/>
          <ac:spMkLst>
            <pc:docMk/>
            <pc:sldMk cId="2232029689" sldId="286"/>
            <ac:spMk id="2" creationId="{202BF555-A719-4500-B263-FD410EB57E06}"/>
          </ac:spMkLst>
        </pc:spChg>
        <pc:spChg chg="del">
          <ac:chgData name="Etienne Frappier" userId="fc45660eb0314007" providerId="LiveId" clId="{76BDC012-20B0-4B38-A9BD-2E4F3A34FD40}" dt="2021-03-08T21:13:03.121" v="1511" actId="1957"/>
          <ac:spMkLst>
            <pc:docMk/>
            <pc:sldMk cId="2232029689" sldId="286"/>
            <ac:spMk id="3" creationId="{00512184-DB43-4C65-AEC1-B5F45B4CB339}"/>
          </ac:spMkLst>
        </pc:spChg>
        <pc:graphicFrameChg chg="add mod">
          <ac:chgData name="Etienne Frappier" userId="fc45660eb0314007" providerId="LiveId" clId="{76BDC012-20B0-4B38-A9BD-2E4F3A34FD40}" dt="2021-03-09T20:41:57.875" v="1825" actId="14100"/>
          <ac:graphicFrameMkLst>
            <pc:docMk/>
            <pc:sldMk cId="2232029689" sldId="286"/>
            <ac:graphicFrameMk id="6" creationId="{C73F0159-A396-46F1-96C0-A08C72297A69}"/>
          </ac:graphicFrameMkLst>
        </pc:graphicFrameChg>
      </pc:sldChg>
      <pc:sldChg chg="addSp delSp modSp new mod modNotesTx">
        <pc:chgData name="Etienne Frappier" userId="fc45660eb0314007" providerId="LiveId" clId="{76BDC012-20B0-4B38-A9BD-2E4F3A34FD40}" dt="2021-03-16T22:12:09.081" v="2371" actId="20577"/>
        <pc:sldMkLst>
          <pc:docMk/>
          <pc:sldMk cId="3895555395" sldId="287"/>
        </pc:sldMkLst>
        <pc:spChg chg="del">
          <ac:chgData name="Etienne Frappier" userId="fc45660eb0314007" providerId="LiveId" clId="{76BDC012-20B0-4B38-A9BD-2E4F3A34FD40}" dt="2021-03-09T21:38:16.693" v="2180" actId="478"/>
          <ac:spMkLst>
            <pc:docMk/>
            <pc:sldMk cId="3895555395" sldId="287"/>
            <ac:spMk id="2" creationId="{9E0BDF02-B300-4DDB-B316-337FC5F99C93}"/>
          </ac:spMkLst>
        </pc:spChg>
        <pc:spChg chg="add del">
          <ac:chgData name="Etienne Frappier" userId="fc45660eb0314007" providerId="LiveId" clId="{76BDC012-20B0-4B38-A9BD-2E4F3A34FD40}" dt="2021-03-09T21:38:10.026" v="2179"/>
          <ac:spMkLst>
            <pc:docMk/>
            <pc:sldMk cId="3895555395" sldId="287"/>
            <ac:spMk id="3" creationId="{3E9E3DE0-E99D-4600-A6FC-E92E278787BC}"/>
          </ac:spMkLst>
        </pc:spChg>
        <pc:spChg chg="add del mod">
          <ac:chgData name="Etienne Frappier" userId="fc45660eb0314007" providerId="LiveId" clId="{76BDC012-20B0-4B38-A9BD-2E4F3A34FD40}" dt="2021-03-09T21:39:11.785" v="2184"/>
          <ac:spMkLst>
            <pc:docMk/>
            <pc:sldMk cId="3895555395" sldId="287"/>
            <ac:spMk id="7" creationId="{0E401D4B-93FF-46E8-A000-F37C21733DAA}"/>
          </ac:spMkLst>
        </pc:spChg>
        <pc:graphicFrameChg chg="add del mod">
          <ac:chgData name="Etienne Frappier" userId="fc45660eb0314007" providerId="LiveId" clId="{76BDC012-20B0-4B38-A9BD-2E4F3A34FD40}" dt="2021-03-09T21:38:09.916" v="2178"/>
          <ac:graphicFrameMkLst>
            <pc:docMk/>
            <pc:sldMk cId="3895555395" sldId="287"/>
            <ac:graphicFrameMk id="4" creationId="{4A23934B-F08C-4BA2-B3F0-58196E4A9B0B}"/>
          </ac:graphicFrameMkLst>
        </pc:graphicFrameChg>
        <pc:graphicFrameChg chg="add del mod modGraphic">
          <ac:chgData name="Etienne Frappier" userId="fc45660eb0314007" providerId="LiveId" clId="{76BDC012-20B0-4B38-A9BD-2E4F3A34FD40}" dt="2021-03-09T21:38:53.875" v="2183" actId="478"/>
          <ac:graphicFrameMkLst>
            <pc:docMk/>
            <pc:sldMk cId="3895555395" sldId="287"/>
            <ac:graphicFrameMk id="5" creationId="{E5ED93C9-63F0-45A1-B552-C3687FA37A23}"/>
          </ac:graphicFrameMkLst>
        </pc:graphicFrameChg>
        <pc:graphicFrameChg chg="add mod modGraphic">
          <ac:chgData name="Etienne Frappier" userId="fc45660eb0314007" providerId="LiveId" clId="{76BDC012-20B0-4B38-A9BD-2E4F3A34FD40}" dt="2021-03-09T21:45:18.020" v="2225" actId="255"/>
          <ac:graphicFrameMkLst>
            <pc:docMk/>
            <pc:sldMk cId="3895555395" sldId="287"/>
            <ac:graphicFrameMk id="8" creationId="{E8800C04-7088-45CB-BA5E-721C20FCCAAF}"/>
          </ac:graphicFrameMkLst>
        </pc:graphicFrameChg>
      </pc:sldChg>
    </pc:docChg>
  </pc:docChgLst>
  <pc:docChgLst>
    <pc:chgData name="Etienne Frappier" userId="fc45660eb0314007" providerId="LiveId" clId="{DF79D780-92F5-4E37-A366-2D6A936698E1}"/>
    <pc:docChg chg="undo custSel addSld delSld modSld">
      <pc:chgData name="Etienne Frappier" userId="fc45660eb0314007" providerId="LiveId" clId="{DF79D780-92F5-4E37-A366-2D6A936698E1}" dt="2020-07-09T11:05:34.085" v="1993" actId="729"/>
      <pc:docMkLst>
        <pc:docMk/>
      </pc:docMkLst>
      <pc:sldChg chg="addSp delSp modSp mod modTransition modAnim">
        <pc:chgData name="Etienne Frappier" userId="fc45660eb0314007" providerId="LiveId" clId="{DF79D780-92F5-4E37-A366-2D6A936698E1}" dt="2020-07-09T09:48:50.824" v="489"/>
        <pc:sldMkLst>
          <pc:docMk/>
          <pc:sldMk cId="2425621255" sldId="257"/>
        </pc:sldMkLst>
        <pc:spChg chg="add mod">
          <ac:chgData name="Etienne Frappier" userId="fc45660eb0314007" providerId="LiveId" clId="{DF79D780-92F5-4E37-A366-2D6A936698E1}" dt="2020-07-09T09:46:23.140" v="472" actId="207"/>
          <ac:spMkLst>
            <pc:docMk/>
            <pc:sldMk cId="2425621255" sldId="257"/>
            <ac:spMk id="2" creationId="{C9B73508-58B7-4811-A378-7FE978A41407}"/>
          </ac:spMkLst>
        </pc:spChg>
        <pc:spChg chg="del mod">
          <ac:chgData name="Etienne Frappier" userId="fc45660eb0314007" providerId="LiveId" clId="{DF79D780-92F5-4E37-A366-2D6A936698E1}" dt="2020-07-09T09:45:28.063" v="420" actId="478"/>
          <ac:spMkLst>
            <pc:docMk/>
            <pc:sldMk cId="2425621255" sldId="257"/>
            <ac:spMk id="9218" creationId="{00000000-0000-0000-0000-000000000000}"/>
          </ac:spMkLst>
        </pc:spChg>
        <pc:spChg chg="mod">
          <ac:chgData name="Etienne Frappier" userId="fc45660eb0314007" providerId="LiveId" clId="{DF79D780-92F5-4E37-A366-2D6A936698E1}" dt="2020-07-09T09:45:25.323" v="419" actId="27636"/>
          <ac:spMkLst>
            <pc:docMk/>
            <pc:sldMk cId="2425621255" sldId="257"/>
            <ac:spMk id="9219" creationId="{00000000-0000-0000-0000-000000000000}"/>
          </ac:spMkLst>
        </pc:spChg>
        <pc:graphicFrameChg chg="mod modGraphic">
          <ac:chgData name="Etienne Frappier" userId="fc45660eb0314007" providerId="LiveId" clId="{DF79D780-92F5-4E37-A366-2D6A936698E1}" dt="2020-07-09T09:46:30.918" v="473" actId="14100"/>
          <ac:graphicFrameMkLst>
            <pc:docMk/>
            <pc:sldMk cId="2425621255" sldId="257"/>
            <ac:graphicFrameMk id="10151" creationId="{00000000-0000-0000-0000-000000000000}"/>
          </ac:graphicFrameMkLst>
        </pc:graphicFrameChg>
        <pc:picChg chg="add mod">
          <ac:chgData name="Etienne Frappier" userId="fc45660eb0314007" providerId="LiveId" clId="{DF79D780-92F5-4E37-A366-2D6A936698E1}" dt="2020-07-09T09:47:26.045" v="488"/>
          <ac:picMkLst>
            <pc:docMk/>
            <pc:sldMk cId="2425621255" sldId="257"/>
            <ac:picMk id="7" creationId="{345B4DAF-988A-4472-9377-7A2EDA9A0D6E}"/>
          </ac:picMkLst>
        </pc:picChg>
      </pc:sldChg>
      <pc:sldChg chg="addSp delSp modSp mod modTransition modAnim">
        <pc:chgData name="Etienne Frappier" userId="fc45660eb0314007" providerId="LiveId" clId="{DF79D780-92F5-4E37-A366-2D6A936698E1}" dt="2020-07-09T09:47:15.627" v="487" actId="1076"/>
        <pc:sldMkLst>
          <pc:docMk/>
          <pc:sldMk cId="2352128506" sldId="258"/>
        </pc:sldMkLst>
        <pc:spChg chg="add del mod">
          <ac:chgData name="Etienne Frappier" userId="fc45660eb0314007" providerId="LiveId" clId="{DF79D780-92F5-4E37-A366-2D6A936698E1}" dt="2020-07-09T09:19:04.166" v="376" actId="478"/>
          <ac:spMkLst>
            <pc:docMk/>
            <pc:sldMk cId="2352128506" sldId="258"/>
            <ac:spMk id="3" creationId="{34DD11C0-6549-4136-B674-18F7225A1334}"/>
          </ac:spMkLst>
        </pc:spChg>
        <pc:spChg chg="add mod">
          <ac:chgData name="Etienne Frappier" userId="fc45660eb0314007" providerId="LiveId" clId="{DF79D780-92F5-4E37-A366-2D6A936698E1}" dt="2020-07-09T09:46:45.148" v="484" actId="20577"/>
          <ac:spMkLst>
            <pc:docMk/>
            <pc:sldMk cId="2352128506" sldId="258"/>
            <ac:spMk id="4" creationId="{34DA4BB8-6CCD-4FD6-84E8-AB416B22F210}"/>
          </ac:spMkLst>
        </pc:spChg>
        <pc:spChg chg="del">
          <ac:chgData name="Etienne Frappier" userId="fc45660eb0314007" providerId="LiveId" clId="{DF79D780-92F5-4E37-A366-2D6A936698E1}" dt="2020-07-09T09:18:58.949" v="375" actId="478"/>
          <ac:spMkLst>
            <pc:docMk/>
            <pc:sldMk cId="2352128506" sldId="258"/>
            <ac:spMk id="7170" creationId="{00000000-0000-0000-0000-000000000000}"/>
          </ac:spMkLst>
        </pc:spChg>
        <pc:graphicFrameChg chg="mod">
          <ac:chgData name="Etienne Frappier" userId="fc45660eb0314007" providerId="LiveId" clId="{DF79D780-92F5-4E37-A366-2D6A936698E1}" dt="2020-07-09T09:20:27.424" v="378" actId="1076"/>
          <ac:graphicFrameMkLst>
            <pc:docMk/>
            <pc:sldMk cId="2352128506" sldId="258"/>
            <ac:graphicFrameMk id="8100" creationId="{00000000-0000-0000-0000-000000000000}"/>
          </ac:graphicFrameMkLst>
        </pc:graphicFrameChg>
        <pc:picChg chg="add mod">
          <ac:chgData name="Etienne Frappier" userId="fc45660eb0314007" providerId="LiveId" clId="{DF79D780-92F5-4E37-A366-2D6A936698E1}" dt="2020-07-09T09:47:15.627" v="487" actId="1076"/>
          <ac:picMkLst>
            <pc:docMk/>
            <pc:sldMk cId="2352128506" sldId="258"/>
            <ac:picMk id="10" creationId="{12967BB9-8CCA-4ABC-A199-9EA1D97DBAD1}"/>
          </ac:picMkLst>
        </pc:picChg>
      </pc:sldChg>
      <pc:sldChg chg="modSp mod modAnim">
        <pc:chgData name="Etienne Frappier" userId="fc45660eb0314007" providerId="LiveId" clId="{DF79D780-92F5-4E37-A366-2D6A936698E1}" dt="2020-07-09T09:49:14.186" v="492"/>
        <pc:sldMkLst>
          <pc:docMk/>
          <pc:sldMk cId="2865971359" sldId="259"/>
        </pc:sldMkLst>
        <pc:spChg chg="mod">
          <ac:chgData name="Etienne Frappier" userId="fc45660eb0314007" providerId="LiveId" clId="{DF79D780-92F5-4E37-A366-2D6A936698E1}" dt="2020-07-09T08:45:26.385" v="162" actId="20577"/>
          <ac:spMkLst>
            <pc:docMk/>
            <pc:sldMk cId="2865971359" sldId="259"/>
            <ac:spMk id="2057" creationId="{00000000-0000-0000-0000-000000000000}"/>
          </ac:spMkLst>
        </pc:spChg>
        <pc:picChg chg="mod">
          <ac:chgData name="Etienne Frappier" userId="fc45660eb0314007" providerId="LiveId" clId="{DF79D780-92F5-4E37-A366-2D6A936698E1}" dt="2020-07-09T08:45:00.528" v="138" actId="14100"/>
          <ac:picMkLst>
            <pc:docMk/>
            <pc:sldMk cId="2865971359" sldId="259"/>
            <ac:picMk id="8" creationId="{00000000-0000-0000-0000-000000000000}"/>
          </ac:picMkLst>
        </pc:picChg>
      </pc:sldChg>
      <pc:sldChg chg="modSp mod">
        <pc:chgData name="Etienne Frappier" userId="fc45660eb0314007" providerId="LiveId" clId="{DF79D780-92F5-4E37-A366-2D6A936698E1}" dt="2020-07-09T08:44:48.324" v="136" actId="1076"/>
        <pc:sldMkLst>
          <pc:docMk/>
          <pc:sldMk cId="3408114572" sldId="261"/>
        </pc:sldMkLst>
        <pc:spChg chg="mod">
          <ac:chgData name="Etienne Frappier" userId="fc45660eb0314007" providerId="LiveId" clId="{DF79D780-92F5-4E37-A366-2D6A936698E1}" dt="2020-07-09T08:44:42.906" v="134" actId="122"/>
          <ac:spMkLst>
            <pc:docMk/>
            <pc:sldMk cId="3408114572" sldId="261"/>
            <ac:spMk id="6146" creationId="{00000000-0000-0000-0000-000000000000}"/>
          </ac:spMkLst>
        </pc:spChg>
        <pc:picChg chg="mod">
          <ac:chgData name="Etienne Frappier" userId="fc45660eb0314007" providerId="LiveId" clId="{DF79D780-92F5-4E37-A366-2D6A936698E1}" dt="2020-07-09T08:44:48.324" v="136" actId="1076"/>
          <ac:picMkLst>
            <pc:docMk/>
            <pc:sldMk cId="3408114572" sldId="261"/>
            <ac:picMk id="5" creationId="{00000000-0000-0000-0000-000000000000}"/>
          </ac:picMkLst>
        </pc:picChg>
      </pc:sldChg>
      <pc:sldChg chg="add del mod modShow">
        <pc:chgData name="Etienne Frappier" userId="fc45660eb0314007" providerId="LiveId" clId="{DF79D780-92F5-4E37-A366-2D6A936698E1}" dt="2020-07-09T08:32:54.904" v="4" actId="729"/>
        <pc:sldMkLst>
          <pc:docMk/>
          <pc:sldMk cId="1229335257" sldId="263"/>
        </pc:sldMkLst>
      </pc:sldChg>
      <pc:sldChg chg="mod modShow">
        <pc:chgData name="Etienne Frappier" userId="fc45660eb0314007" providerId="LiveId" clId="{DF79D780-92F5-4E37-A366-2D6A936698E1}" dt="2020-07-09T08:32:58.917" v="5" actId="729"/>
        <pc:sldMkLst>
          <pc:docMk/>
          <pc:sldMk cId="1062282395" sldId="265"/>
        </pc:sldMkLst>
      </pc:sldChg>
      <pc:sldChg chg="modSp mod">
        <pc:chgData name="Etienne Frappier" userId="fc45660eb0314007" providerId="LiveId" clId="{DF79D780-92F5-4E37-A366-2D6A936698E1}" dt="2020-07-09T09:01:01.566" v="353" actId="12"/>
        <pc:sldMkLst>
          <pc:docMk/>
          <pc:sldMk cId="151902870" sldId="267"/>
        </pc:sldMkLst>
        <pc:spChg chg="mod">
          <ac:chgData name="Etienne Frappier" userId="fc45660eb0314007" providerId="LiveId" clId="{DF79D780-92F5-4E37-A366-2D6A936698E1}" dt="2020-07-09T09:01:01.566" v="353" actId="12"/>
          <ac:spMkLst>
            <pc:docMk/>
            <pc:sldMk cId="151902870" sldId="267"/>
            <ac:spMk id="3" creationId="{00000000-0000-0000-0000-000000000000}"/>
          </ac:spMkLst>
        </pc:spChg>
        <pc:picChg chg="mod">
          <ac:chgData name="Etienne Frappier" userId="fc45660eb0314007" providerId="LiveId" clId="{DF79D780-92F5-4E37-A366-2D6A936698E1}" dt="2020-07-09T08:44:36.716" v="133" actId="1076"/>
          <ac:picMkLst>
            <pc:docMk/>
            <pc:sldMk cId="151902870" sldId="267"/>
            <ac:picMk id="5" creationId="{00000000-0000-0000-0000-000000000000}"/>
          </ac:picMkLst>
        </pc:picChg>
      </pc:sldChg>
      <pc:sldChg chg="mod modShow">
        <pc:chgData name="Etienne Frappier" userId="fc45660eb0314007" providerId="LiveId" clId="{DF79D780-92F5-4E37-A366-2D6A936698E1}" dt="2020-07-09T08:51:22.074" v="318" actId="729"/>
        <pc:sldMkLst>
          <pc:docMk/>
          <pc:sldMk cId="1865575533" sldId="268"/>
        </pc:sldMkLst>
      </pc:sldChg>
      <pc:sldChg chg="mod modShow">
        <pc:chgData name="Etienne Frappier" userId="fc45660eb0314007" providerId="LiveId" clId="{DF79D780-92F5-4E37-A366-2D6A936698E1}" dt="2020-07-09T08:51:30.366" v="319" actId="729"/>
        <pc:sldMkLst>
          <pc:docMk/>
          <pc:sldMk cId="2545287789" sldId="270"/>
        </pc:sldMkLst>
      </pc:sldChg>
      <pc:sldChg chg="addSp modSp">
        <pc:chgData name="Etienne Frappier" userId="fc45660eb0314007" providerId="LiveId" clId="{DF79D780-92F5-4E37-A366-2D6A936698E1}" dt="2020-07-09T08:51:47.671" v="320"/>
        <pc:sldMkLst>
          <pc:docMk/>
          <pc:sldMk cId="901886601" sldId="271"/>
        </pc:sldMkLst>
        <pc:picChg chg="add mod">
          <ac:chgData name="Etienne Frappier" userId="fc45660eb0314007" providerId="LiveId" clId="{DF79D780-92F5-4E37-A366-2D6A936698E1}" dt="2020-07-09T08:51:47.671" v="320"/>
          <ac:picMkLst>
            <pc:docMk/>
            <pc:sldMk cId="901886601" sldId="271"/>
            <ac:picMk id="4" creationId="{5582513C-D059-4A34-952F-3DA228C5EBA4}"/>
          </ac:picMkLst>
        </pc:picChg>
      </pc:sldChg>
      <pc:sldChg chg="modSp mod">
        <pc:chgData name="Etienne Frappier" userId="fc45660eb0314007" providerId="LiveId" clId="{DF79D780-92F5-4E37-A366-2D6A936698E1}" dt="2020-07-09T09:02:19.603" v="368" actId="14100"/>
        <pc:sldMkLst>
          <pc:docMk/>
          <pc:sldMk cId="1537632313" sldId="273"/>
        </pc:sldMkLst>
        <pc:spChg chg="mod">
          <ac:chgData name="Etienne Frappier" userId="fc45660eb0314007" providerId="LiveId" clId="{DF79D780-92F5-4E37-A366-2D6A936698E1}" dt="2020-07-09T09:01:58.733" v="362" actId="1076"/>
          <ac:spMkLst>
            <pc:docMk/>
            <pc:sldMk cId="1537632313" sldId="273"/>
            <ac:spMk id="2" creationId="{00000000-0000-0000-0000-000000000000}"/>
          </ac:spMkLst>
        </pc:spChg>
        <pc:spChg chg="mod">
          <ac:chgData name="Etienne Frappier" userId="fc45660eb0314007" providerId="LiveId" clId="{DF79D780-92F5-4E37-A366-2D6A936698E1}" dt="2020-07-09T09:02:19.603" v="368" actId="14100"/>
          <ac:spMkLst>
            <pc:docMk/>
            <pc:sldMk cId="1537632313" sldId="273"/>
            <ac:spMk id="3" creationId="{00000000-0000-0000-0000-000000000000}"/>
          </ac:spMkLst>
        </pc:spChg>
        <pc:picChg chg="mod">
          <ac:chgData name="Etienne Frappier" userId="fc45660eb0314007" providerId="LiveId" clId="{DF79D780-92F5-4E37-A366-2D6A936698E1}" dt="2020-07-09T08:44:27.739" v="131" actId="14100"/>
          <ac:picMkLst>
            <pc:docMk/>
            <pc:sldMk cId="1537632313" sldId="273"/>
            <ac:picMk id="5" creationId="{00000000-0000-0000-0000-000000000000}"/>
          </ac:picMkLst>
        </pc:picChg>
      </pc:sldChg>
      <pc:sldChg chg="addSp delSp modSp mod modTransition">
        <pc:chgData name="Etienne Frappier" userId="fc45660eb0314007" providerId="LiveId" clId="{DF79D780-92F5-4E37-A366-2D6A936698E1}" dt="2020-07-09T10:57:37.194" v="1688" actId="1076"/>
        <pc:sldMkLst>
          <pc:docMk/>
          <pc:sldMk cId="1877411977" sldId="274"/>
        </pc:sldMkLst>
        <pc:spChg chg="del mod">
          <ac:chgData name="Etienne Frappier" userId="fc45660eb0314007" providerId="LiveId" clId="{DF79D780-92F5-4E37-A366-2D6A936698E1}" dt="2020-07-09T10:42:28.721" v="1255" actId="478"/>
          <ac:spMkLst>
            <pc:docMk/>
            <pc:sldMk cId="1877411977" sldId="274"/>
            <ac:spMk id="2" creationId="{00000000-0000-0000-0000-000000000000}"/>
          </ac:spMkLst>
        </pc:spChg>
        <pc:spChg chg="del mod">
          <ac:chgData name="Etienne Frappier" userId="fc45660eb0314007" providerId="LiveId" clId="{DF79D780-92F5-4E37-A366-2D6A936698E1}" dt="2020-07-09T10:30:14.295" v="673" actId="478"/>
          <ac:spMkLst>
            <pc:docMk/>
            <pc:sldMk cId="1877411977" sldId="274"/>
            <ac:spMk id="3" creationId="{00000000-0000-0000-0000-000000000000}"/>
          </ac:spMkLst>
        </pc:spChg>
        <pc:spChg chg="del mod">
          <ac:chgData name="Etienne Frappier" userId="fc45660eb0314007" providerId="LiveId" clId="{DF79D780-92F5-4E37-A366-2D6A936698E1}" dt="2020-07-09T10:26:50.467" v="565" actId="3680"/>
          <ac:spMkLst>
            <pc:docMk/>
            <pc:sldMk cId="1877411977" sldId="274"/>
            <ac:spMk id="4" creationId="{00000000-0000-0000-0000-000000000000}"/>
          </ac:spMkLst>
        </pc:spChg>
        <pc:spChg chg="add del mod">
          <ac:chgData name="Etienne Frappier" userId="fc45660eb0314007" providerId="LiveId" clId="{DF79D780-92F5-4E37-A366-2D6A936698E1}" dt="2020-07-09T10:30:59.936" v="676" actId="3680"/>
          <ac:spMkLst>
            <pc:docMk/>
            <pc:sldMk cId="1877411977" sldId="274"/>
            <ac:spMk id="11" creationId="{EEA888FF-066C-4120-94D6-BB6F1483A501}"/>
          </ac:spMkLst>
        </pc:spChg>
        <pc:spChg chg="add del mod">
          <ac:chgData name="Etienne Frappier" userId="fc45660eb0314007" providerId="LiveId" clId="{DF79D780-92F5-4E37-A366-2D6A936698E1}" dt="2020-07-09T10:42:37.968" v="1256" actId="478"/>
          <ac:spMkLst>
            <pc:docMk/>
            <pc:sldMk cId="1877411977" sldId="274"/>
            <ac:spMk id="15" creationId="{020D580C-D05F-468C-AE80-1048877CB148}"/>
          </ac:spMkLst>
        </pc:spChg>
        <pc:graphicFrameChg chg="add del mod ord modGraphic">
          <ac:chgData name="Etienne Frappier" userId="fc45660eb0314007" providerId="LiveId" clId="{DF79D780-92F5-4E37-A366-2D6A936698E1}" dt="2020-07-09T10:30:47.960" v="674" actId="478"/>
          <ac:graphicFrameMkLst>
            <pc:docMk/>
            <pc:sldMk cId="1877411977" sldId="274"/>
            <ac:graphicFrameMk id="8" creationId="{9B01777B-CB03-48DC-8068-5FB0846F3875}"/>
          </ac:graphicFrameMkLst>
        </pc:graphicFrameChg>
        <pc:graphicFrameChg chg="add mod ord modGraphic">
          <ac:chgData name="Etienne Frappier" userId="fc45660eb0314007" providerId="LiveId" clId="{DF79D780-92F5-4E37-A366-2D6A936698E1}" dt="2020-07-09T10:54:23.249" v="1680" actId="255"/>
          <ac:graphicFrameMkLst>
            <pc:docMk/>
            <pc:sldMk cId="1877411977" sldId="274"/>
            <ac:graphicFrameMk id="12" creationId="{A9A74528-1D83-4683-87EC-AE3F8309A8CF}"/>
          </ac:graphicFrameMkLst>
        </pc:graphicFrameChg>
        <pc:picChg chg="del mod modCrop">
          <ac:chgData name="Etienne Frappier" userId="fc45660eb0314007" providerId="LiveId" clId="{DF79D780-92F5-4E37-A366-2D6A936698E1}" dt="2020-07-09T10:38:12.772" v="1083" actId="478"/>
          <ac:picMkLst>
            <pc:docMk/>
            <pc:sldMk cId="1877411977" sldId="274"/>
            <ac:picMk id="5" creationId="{00000000-0000-0000-0000-000000000000}"/>
          </ac:picMkLst>
        </pc:picChg>
        <pc:picChg chg="add del mod modCrop">
          <ac:chgData name="Etienne Frappier" userId="fc45660eb0314007" providerId="LiveId" clId="{DF79D780-92F5-4E37-A366-2D6A936698E1}" dt="2020-07-09T10:38:10.998" v="1082" actId="478"/>
          <ac:picMkLst>
            <pc:docMk/>
            <pc:sldMk cId="1877411977" sldId="274"/>
            <ac:picMk id="6" creationId="{5A722710-800D-4510-BE95-89BEC24A236E}"/>
          </ac:picMkLst>
        </pc:picChg>
        <pc:picChg chg="add del mod modCrop">
          <ac:chgData name="Etienne Frappier" userId="fc45660eb0314007" providerId="LiveId" clId="{DF79D780-92F5-4E37-A366-2D6A936698E1}" dt="2020-07-09T10:29:43.817" v="672" actId="478"/>
          <ac:picMkLst>
            <pc:docMk/>
            <pc:sldMk cId="1877411977" sldId="274"/>
            <ac:picMk id="7" creationId="{1C7E95B3-5887-46D4-A87F-D90E74F46823}"/>
          </ac:picMkLst>
        </pc:picChg>
        <pc:picChg chg="add mod">
          <ac:chgData name="Etienne Frappier" userId="fc45660eb0314007" providerId="LiveId" clId="{DF79D780-92F5-4E37-A366-2D6A936698E1}" dt="2020-07-09T10:57:37.194" v="1688" actId="1076"/>
          <ac:picMkLst>
            <pc:docMk/>
            <pc:sldMk cId="1877411977" sldId="274"/>
            <ac:picMk id="16" creationId="{5D9CD5AA-668E-4130-8747-0C011D12F08B}"/>
          </ac:picMkLst>
        </pc:picChg>
      </pc:sldChg>
      <pc:sldChg chg="mod modShow">
        <pc:chgData name="Etienne Frappier" userId="fc45660eb0314007" providerId="LiveId" clId="{DF79D780-92F5-4E37-A366-2D6A936698E1}" dt="2020-07-09T11:05:29.799" v="1991" actId="729"/>
        <pc:sldMkLst>
          <pc:docMk/>
          <pc:sldMk cId="1897188178" sldId="276"/>
        </pc:sldMkLst>
      </pc:sldChg>
      <pc:sldChg chg="mod modShow">
        <pc:chgData name="Etienne Frappier" userId="fc45660eb0314007" providerId="LiveId" clId="{DF79D780-92F5-4E37-A366-2D6A936698E1}" dt="2020-07-09T11:05:34.085" v="1993" actId="729"/>
        <pc:sldMkLst>
          <pc:docMk/>
          <pc:sldMk cId="3026104315" sldId="277"/>
        </pc:sldMkLst>
      </pc:sldChg>
      <pc:sldChg chg="mod modShow">
        <pc:chgData name="Etienne Frappier" userId="fc45660eb0314007" providerId="LiveId" clId="{DF79D780-92F5-4E37-A366-2D6A936698E1}" dt="2020-07-09T10:54:36.286" v="1682" actId="729"/>
        <pc:sldMkLst>
          <pc:docMk/>
          <pc:sldMk cId="3982497128" sldId="278"/>
        </pc:sldMkLst>
      </pc:sldChg>
      <pc:sldChg chg="mod modShow">
        <pc:chgData name="Etienne Frappier" userId="fc45660eb0314007" providerId="LiveId" clId="{DF79D780-92F5-4E37-A366-2D6A936698E1}" dt="2020-07-09T11:05:21.438" v="1990" actId="729"/>
        <pc:sldMkLst>
          <pc:docMk/>
          <pc:sldMk cId="312187251" sldId="279"/>
        </pc:sldMkLst>
      </pc:sldChg>
      <pc:sldChg chg="mod modShow">
        <pc:chgData name="Etienne Frappier" userId="fc45660eb0314007" providerId="LiveId" clId="{DF79D780-92F5-4E37-A366-2D6A936698E1}" dt="2020-07-09T11:05:31.878" v="1992" actId="729"/>
        <pc:sldMkLst>
          <pc:docMk/>
          <pc:sldMk cId="1918112705" sldId="281"/>
        </pc:sldMkLst>
      </pc:sldChg>
      <pc:sldChg chg="addSp delSp modSp new mod">
        <pc:chgData name="Etienne Frappier" userId="fc45660eb0314007" providerId="LiveId" clId="{DF79D780-92F5-4E37-A366-2D6A936698E1}" dt="2020-07-09T09:12:59.958" v="371" actId="27918"/>
        <pc:sldMkLst>
          <pc:docMk/>
          <pc:sldMk cId="3714233141" sldId="282"/>
        </pc:sldMkLst>
        <pc:spChg chg="mod">
          <ac:chgData name="Etienne Frappier" userId="fc45660eb0314007" providerId="LiveId" clId="{DF79D780-92F5-4E37-A366-2D6A936698E1}" dt="2020-07-09T08:44:09.425" v="127" actId="1076"/>
          <ac:spMkLst>
            <pc:docMk/>
            <pc:sldMk cId="3714233141" sldId="282"/>
            <ac:spMk id="2" creationId="{D3F7233A-5432-4A47-AA66-3062E69BD3D8}"/>
          </ac:spMkLst>
        </pc:spChg>
        <pc:spChg chg="del">
          <ac:chgData name="Etienne Frappier" userId="fc45660eb0314007" providerId="LiveId" clId="{DF79D780-92F5-4E37-A366-2D6A936698E1}" dt="2020-07-09T08:36:09.762" v="62" actId="1957"/>
          <ac:spMkLst>
            <pc:docMk/>
            <pc:sldMk cId="3714233141" sldId="282"/>
            <ac:spMk id="3" creationId="{006A51D4-281A-4395-88B9-BC972B5B40E0}"/>
          </ac:spMkLst>
        </pc:spChg>
        <pc:spChg chg="add del mod">
          <ac:chgData name="Etienne Frappier" userId="fc45660eb0314007" providerId="LiveId" clId="{DF79D780-92F5-4E37-A366-2D6A936698E1}" dt="2020-07-09T08:47:12.748" v="169"/>
          <ac:spMkLst>
            <pc:docMk/>
            <pc:sldMk cId="3714233141" sldId="282"/>
            <ac:spMk id="8" creationId="{5892108E-41D0-4F0F-B681-721EEDC631A5}"/>
          </ac:spMkLst>
        </pc:spChg>
        <pc:spChg chg="add mod">
          <ac:chgData name="Etienne Frappier" userId="fc45660eb0314007" providerId="LiveId" clId="{DF79D780-92F5-4E37-A366-2D6A936698E1}" dt="2020-07-09T08:49:34.384" v="317" actId="20577"/>
          <ac:spMkLst>
            <pc:docMk/>
            <pc:sldMk cId="3714233141" sldId="282"/>
            <ac:spMk id="9" creationId="{D6E8A6AC-EC7D-4670-A689-5752DA2F83EF}"/>
          </ac:spMkLst>
        </pc:spChg>
        <pc:graphicFrameChg chg="add mod">
          <ac:chgData name="Etienne Frappier" userId="fc45660eb0314007" providerId="LiveId" clId="{DF79D780-92F5-4E37-A366-2D6A936698E1}" dt="2020-07-09T08:46:54.371" v="165" actId="1076"/>
          <ac:graphicFrameMkLst>
            <pc:docMk/>
            <pc:sldMk cId="3714233141" sldId="282"/>
            <ac:graphicFrameMk id="6" creationId="{42D367A7-648C-40C4-99A4-2201C85A51C1}"/>
          </ac:graphicFrameMkLst>
        </pc:graphicFrameChg>
        <pc:picChg chg="add mod">
          <ac:chgData name="Etienne Frappier" userId="fc45660eb0314007" providerId="LiveId" clId="{DF79D780-92F5-4E37-A366-2D6A936698E1}" dt="2020-07-09T08:44:15.977" v="128" actId="1076"/>
          <ac:picMkLst>
            <pc:docMk/>
            <pc:sldMk cId="3714233141" sldId="282"/>
            <ac:picMk id="7" creationId="{B086B0E7-3994-44C7-9C8C-D1CB6C155DD1}"/>
          </ac:picMkLst>
        </pc:picChg>
      </pc:sldChg>
      <pc:sldChg chg="addSp delSp modSp new mod modTransition">
        <pc:chgData name="Etienne Frappier" userId="fc45660eb0314007" providerId="LiveId" clId="{DF79D780-92F5-4E37-A366-2D6A936698E1}" dt="2020-07-09T11:03:41.059" v="1989" actId="1076"/>
        <pc:sldMkLst>
          <pc:docMk/>
          <pc:sldMk cId="4165515270" sldId="283"/>
        </pc:sldMkLst>
        <pc:spChg chg="del">
          <ac:chgData name="Etienne Frappier" userId="fc45660eb0314007" providerId="LiveId" clId="{DF79D780-92F5-4E37-A366-2D6A936698E1}" dt="2020-07-09T10:47:27.589" v="1334" actId="478"/>
          <ac:spMkLst>
            <pc:docMk/>
            <pc:sldMk cId="4165515270" sldId="283"/>
            <ac:spMk id="2" creationId="{DDDB576A-A008-4D3F-AF0E-4A123AD53BD3}"/>
          </ac:spMkLst>
        </pc:spChg>
        <pc:spChg chg="del">
          <ac:chgData name="Etienne Frappier" userId="fc45660eb0314007" providerId="LiveId" clId="{DF79D780-92F5-4E37-A366-2D6A936698E1}" dt="2020-07-09T10:47:25.667" v="1333" actId="478"/>
          <ac:spMkLst>
            <pc:docMk/>
            <pc:sldMk cId="4165515270" sldId="283"/>
            <ac:spMk id="3" creationId="{5DB40713-FD7A-49BB-91DA-8D05BEA71198}"/>
          </ac:spMkLst>
        </pc:spChg>
        <pc:spChg chg="del mod">
          <ac:chgData name="Etienne Frappier" userId="fc45660eb0314007" providerId="LiveId" clId="{DF79D780-92F5-4E37-A366-2D6A936698E1}" dt="2020-07-09T10:47:56.056" v="1336" actId="3680"/>
          <ac:spMkLst>
            <pc:docMk/>
            <pc:sldMk cId="4165515270" sldId="283"/>
            <ac:spMk id="4" creationId="{859EC111-198D-4493-AC31-CE751D09A4ED}"/>
          </ac:spMkLst>
        </pc:spChg>
        <pc:graphicFrameChg chg="add mod ord modGraphic">
          <ac:chgData name="Etienne Frappier" userId="fc45660eb0314007" providerId="LiveId" clId="{DF79D780-92F5-4E37-A366-2D6A936698E1}" dt="2020-07-09T11:03:33.571" v="1988" actId="14100"/>
          <ac:graphicFrameMkLst>
            <pc:docMk/>
            <pc:sldMk cId="4165515270" sldId="283"/>
            <ac:graphicFrameMk id="5" creationId="{566A1388-1754-4714-B9FC-92240C30CFFA}"/>
          </ac:graphicFrameMkLst>
        </pc:graphicFrameChg>
        <pc:picChg chg="add mod">
          <ac:chgData name="Etienne Frappier" userId="fc45660eb0314007" providerId="LiveId" clId="{DF79D780-92F5-4E37-A366-2D6A936698E1}" dt="2020-07-09T11:03:41.059" v="1989" actId="1076"/>
          <ac:picMkLst>
            <pc:docMk/>
            <pc:sldMk cId="4165515270" sldId="283"/>
            <ac:picMk id="7" creationId="{D28262D1-D824-4BDB-9E57-EF4391691190}"/>
          </ac:picMkLst>
        </pc:picChg>
      </pc:sldChg>
    </pc:docChg>
  </pc:docChgLst>
  <pc:docChgLst>
    <pc:chgData name="Etienne Frappier" userId="fc45660eb0314007" providerId="LiveId" clId="{25D7EF27-FDC3-4695-BF8D-93509E113C7F}"/>
    <pc:docChg chg="undo custSel addSld delSld modSld">
      <pc:chgData name="Etienne Frappier" userId="fc45660eb0314007" providerId="LiveId" clId="{25D7EF27-FDC3-4695-BF8D-93509E113C7F}" dt="2021-03-05T19:56:18.655" v="5352" actId="20577"/>
      <pc:docMkLst>
        <pc:docMk/>
      </pc:docMkLst>
      <pc:sldChg chg="modSp mod modNotesTx">
        <pc:chgData name="Etienne Frappier" userId="fc45660eb0314007" providerId="LiveId" clId="{25D7EF27-FDC3-4695-BF8D-93509E113C7F}" dt="2021-03-05T19:56:18.655" v="5352" actId="20577"/>
        <pc:sldMkLst>
          <pc:docMk/>
          <pc:sldMk cId="2425621255" sldId="257"/>
        </pc:sldMkLst>
        <pc:graphicFrameChg chg="mod modGraphic">
          <ac:chgData name="Etienne Frappier" userId="fc45660eb0314007" providerId="LiveId" clId="{25D7EF27-FDC3-4695-BF8D-93509E113C7F}" dt="2021-03-04T18:09:21.892" v="987"/>
          <ac:graphicFrameMkLst>
            <pc:docMk/>
            <pc:sldMk cId="2425621255" sldId="257"/>
            <ac:graphicFrameMk id="10151" creationId="{00000000-0000-0000-0000-000000000000}"/>
          </ac:graphicFrameMkLst>
        </pc:graphicFrameChg>
      </pc:sldChg>
      <pc:sldChg chg="modSp mod modNotes modNotesTx">
        <pc:chgData name="Etienne Frappier" userId="fc45660eb0314007" providerId="LiveId" clId="{25D7EF27-FDC3-4695-BF8D-93509E113C7F}" dt="2021-03-05T19:54:33.064" v="5348" actId="27636"/>
        <pc:sldMkLst>
          <pc:docMk/>
          <pc:sldMk cId="2352128506" sldId="258"/>
        </pc:sldMkLst>
        <pc:spChg chg="mod">
          <ac:chgData name="Etienne Frappier" userId="fc45660eb0314007" providerId="LiveId" clId="{25D7EF27-FDC3-4695-BF8D-93509E113C7F}" dt="2021-03-04T18:00:18.405" v="801" actId="20577"/>
          <ac:spMkLst>
            <pc:docMk/>
            <pc:sldMk cId="2352128506" sldId="258"/>
            <ac:spMk id="7171" creationId="{00000000-0000-0000-0000-000000000000}"/>
          </ac:spMkLst>
        </pc:spChg>
        <pc:graphicFrameChg chg="mod modGraphic">
          <ac:chgData name="Etienne Frappier" userId="fc45660eb0314007" providerId="LiveId" clId="{25D7EF27-FDC3-4695-BF8D-93509E113C7F}" dt="2021-03-04T18:08:46.194" v="976" actId="242"/>
          <ac:graphicFrameMkLst>
            <pc:docMk/>
            <pc:sldMk cId="2352128506" sldId="258"/>
            <ac:graphicFrameMk id="8100" creationId="{00000000-0000-0000-0000-000000000000}"/>
          </ac:graphicFrameMkLst>
        </pc:graphicFrameChg>
      </pc:sldChg>
      <pc:sldChg chg="modSp mod">
        <pc:chgData name="Etienne Frappier" userId="fc45660eb0314007" providerId="LiveId" clId="{25D7EF27-FDC3-4695-BF8D-93509E113C7F}" dt="2021-03-04T17:20:02.273" v="20" actId="20577"/>
        <pc:sldMkLst>
          <pc:docMk/>
          <pc:sldMk cId="2865971359" sldId="259"/>
        </pc:sldMkLst>
        <pc:spChg chg="mod">
          <ac:chgData name="Etienne Frappier" userId="fc45660eb0314007" providerId="LiveId" clId="{25D7EF27-FDC3-4695-BF8D-93509E113C7F}" dt="2021-03-04T17:19:44.405" v="1" actId="20577"/>
          <ac:spMkLst>
            <pc:docMk/>
            <pc:sldMk cId="2865971359" sldId="259"/>
            <ac:spMk id="2051" creationId="{00000000-0000-0000-0000-000000000000}"/>
          </ac:spMkLst>
        </pc:spChg>
        <pc:spChg chg="mod">
          <ac:chgData name="Etienne Frappier" userId="fc45660eb0314007" providerId="LiveId" clId="{25D7EF27-FDC3-4695-BF8D-93509E113C7F}" dt="2021-03-04T17:20:02.273" v="20" actId="20577"/>
          <ac:spMkLst>
            <pc:docMk/>
            <pc:sldMk cId="2865971359" sldId="259"/>
            <ac:spMk id="2057" creationId="{00000000-0000-0000-0000-000000000000}"/>
          </ac:spMkLst>
        </pc:spChg>
      </pc:sldChg>
      <pc:sldChg chg="modSp mod">
        <pc:chgData name="Etienne Frappier" userId="fc45660eb0314007" providerId="LiveId" clId="{25D7EF27-FDC3-4695-BF8D-93509E113C7F}" dt="2021-03-04T17:20:31.868" v="27" actId="20577"/>
        <pc:sldMkLst>
          <pc:docMk/>
          <pc:sldMk cId="3408114572" sldId="261"/>
        </pc:sldMkLst>
        <pc:spChg chg="mod">
          <ac:chgData name="Etienne Frappier" userId="fc45660eb0314007" providerId="LiveId" clId="{25D7EF27-FDC3-4695-BF8D-93509E113C7F}" dt="2021-03-04T17:20:31.868" v="27" actId="20577"/>
          <ac:spMkLst>
            <pc:docMk/>
            <pc:sldMk cId="3408114572" sldId="261"/>
            <ac:spMk id="6147" creationId="{00000000-0000-0000-0000-000000000000}"/>
          </ac:spMkLst>
        </pc:spChg>
      </pc:sldChg>
      <pc:sldChg chg="modSp mod">
        <pc:chgData name="Etienne Frappier" userId="fc45660eb0314007" providerId="LiveId" clId="{25D7EF27-FDC3-4695-BF8D-93509E113C7F}" dt="2021-03-04T17:22:38.664" v="41" actId="20577"/>
        <pc:sldMkLst>
          <pc:docMk/>
          <pc:sldMk cId="151902870" sldId="267"/>
        </pc:sldMkLst>
        <pc:spChg chg="mod">
          <ac:chgData name="Etienne Frappier" userId="fc45660eb0314007" providerId="LiveId" clId="{25D7EF27-FDC3-4695-BF8D-93509E113C7F}" dt="2021-03-04T17:22:38.664" v="41" actId="20577"/>
          <ac:spMkLst>
            <pc:docMk/>
            <pc:sldMk cId="151902870" sldId="267"/>
            <ac:spMk id="3" creationId="{00000000-0000-0000-0000-000000000000}"/>
          </ac:spMkLst>
        </pc:spChg>
      </pc:sldChg>
      <pc:sldChg chg="del">
        <pc:chgData name="Etienne Frappier" userId="fc45660eb0314007" providerId="LiveId" clId="{25D7EF27-FDC3-4695-BF8D-93509E113C7F}" dt="2021-03-04T17:33:57.059" v="347" actId="47"/>
        <pc:sldMkLst>
          <pc:docMk/>
          <pc:sldMk cId="1865575533" sldId="268"/>
        </pc:sldMkLst>
      </pc:sldChg>
      <pc:sldChg chg="del">
        <pc:chgData name="Etienne Frappier" userId="fc45660eb0314007" providerId="LiveId" clId="{25D7EF27-FDC3-4695-BF8D-93509E113C7F}" dt="2021-03-04T17:33:58.668" v="348" actId="47"/>
        <pc:sldMkLst>
          <pc:docMk/>
          <pc:sldMk cId="2545287789" sldId="270"/>
        </pc:sldMkLst>
      </pc:sldChg>
      <pc:sldChg chg="modSp mod">
        <pc:chgData name="Etienne Frappier" userId="fc45660eb0314007" providerId="LiveId" clId="{25D7EF27-FDC3-4695-BF8D-93509E113C7F}" dt="2021-03-05T16:40:27.440" v="994" actId="20577"/>
        <pc:sldMkLst>
          <pc:docMk/>
          <pc:sldMk cId="901886601" sldId="271"/>
        </pc:sldMkLst>
        <pc:spChg chg="mod">
          <ac:chgData name="Etienne Frappier" userId="fc45660eb0314007" providerId="LiveId" clId="{25D7EF27-FDC3-4695-BF8D-93509E113C7F}" dt="2021-03-05T16:40:27.440" v="994" actId="20577"/>
          <ac:spMkLst>
            <pc:docMk/>
            <pc:sldMk cId="901886601" sldId="271"/>
            <ac:spMk id="3" creationId="{00000000-0000-0000-0000-000000000000}"/>
          </ac:spMkLst>
        </pc:spChg>
      </pc:sldChg>
      <pc:sldChg chg="modSp mod">
        <pc:chgData name="Etienne Frappier" userId="fc45660eb0314007" providerId="LiveId" clId="{25D7EF27-FDC3-4695-BF8D-93509E113C7F}" dt="2021-03-04T17:29:34.963" v="295" actId="20577"/>
        <pc:sldMkLst>
          <pc:docMk/>
          <pc:sldMk cId="1537632313" sldId="273"/>
        </pc:sldMkLst>
        <pc:spChg chg="mod">
          <ac:chgData name="Etienne Frappier" userId="fc45660eb0314007" providerId="LiveId" clId="{25D7EF27-FDC3-4695-BF8D-93509E113C7F}" dt="2021-03-04T17:29:34.963" v="295" actId="20577"/>
          <ac:spMkLst>
            <pc:docMk/>
            <pc:sldMk cId="1537632313" sldId="273"/>
            <ac:spMk id="3" creationId="{00000000-0000-0000-0000-000000000000}"/>
          </ac:spMkLst>
        </pc:spChg>
      </pc:sldChg>
      <pc:sldChg chg="modSp mod modNotesTx">
        <pc:chgData name="Etienne Frappier" userId="fc45660eb0314007" providerId="LiveId" clId="{25D7EF27-FDC3-4695-BF8D-93509E113C7F}" dt="2021-03-05T17:57:01.350" v="3111" actId="115"/>
        <pc:sldMkLst>
          <pc:docMk/>
          <pc:sldMk cId="1877411977" sldId="274"/>
        </pc:sldMkLst>
        <pc:graphicFrameChg chg="mod modGraphic">
          <ac:chgData name="Etienne Frappier" userId="fc45660eb0314007" providerId="LiveId" clId="{25D7EF27-FDC3-4695-BF8D-93509E113C7F}" dt="2021-03-05T17:47:48.601" v="2014" actId="207"/>
          <ac:graphicFrameMkLst>
            <pc:docMk/>
            <pc:sldMk cId="1877411977" sldId="274"/>
            <ac:graphicFrameMk id="12" creationId="{A9A74528-1D83-4683-87EC-AE3F8309A8CF}"/>
          </ac:graphicFrameMkLst>
        </pc:graphicFrameChg>
      </pc:sldChg>
      <pc:sldChg chg="del">
        <pc:chgData name="Etienne Frappier" userId="fc45660eb0314007" providerId="LiveId" clId="{25D7EF27-FDC3-4695-BF8D-93509E113C7F}" dt="2021-03-05T17:57:30.977" v="3112" actId="47"/>
        <pc:sldMkLst>
          <pc:docMk/>
          <pc:sldMk cId="3026104315" sldId="277"/>
        </pc:sldMkLst>
      </pc:sldChg>
      <pc:sldChg chg="del">
        <pc:chgData name="Etienne Frappier" userId="fc45660eb0314007" providerId="LiveId" clId="{25D7EF27-FDC3-4695-BF8D-93509E113C7F}" dt="2021-03-05T16:56:29.623" v="1383" actId="47"/>
        <pc:sldMkLst>
          <pc:docMk/>
          <pc:sldMk cId="3982497128" sldId="278"/>
        </pc:sldMkLst>
      </pc:sldChg>
      <pc:sldChg chg="modSp mod modNotesTx">
        <pc:chgData name="Etienne Frappier" userId="fc45660eb0314007" providerId="LiveId" clId="{25D7EF27-FDC3-4695-BF8D-93509E113C7F}" dt="2021-03-04T18:07:45.435" v="975" actId="27918"/>
        <pc:sldMkLst>
          <pc:docMk/>
          <pc:sldMk cId="3714233141" sldId="282"/>
        </pc:sldMkLst>
        <pc:spChg chg="mod">
          <ac:chgData name="Etienne Frappier" userId="fc45660eb0314007" providerId="LiveId" clId="{25D7EF27-FDC3-4695-BF8D-93509E113C7F}" dt="2021-03-04T17:37:15.643" v="377" actId="20577"/>
          <ac:spMkLst>
            <pc:docMk/>
            <pc:sldMk cId="3714233141" sldId="282"/>
            <ac:spMk id="9" creationId="{D6E8A6AC-EC7D-4670-A689-5752DA2F83EF}"/>
          </ac:spMkLst>
        </pc:spChg>
      </pc:sldChg>
      <pc:sldChg chg="modSp mod modNotesTx">
        <pc:chgData name="Etienne Frappier" userId="fc45660eb0314007" providerId="LiveId" clId="{25D7EF27-FDC3-4695-BF8D-93509E113C7F}" dt="2021-03-05T19:54:38.597" v="5351" actId="20577"/>
        <pc:sldMkLst>
          <pc:docMk/>
          <pc:sldMk cId="4165515270" sldId="283"/>
        </pc:sldMkLst>
        <pc:graphicFrameChg chg="mod modGraphic">
          <ac:chgData name="Etienne Frappier" userId="fc45660eb0314007" providerId="LiveId" clId="{25D7EF27-FDC3-4695-BF8D-93509E113C7F}" dt="2021-03-05T19:54:38.597" v="5351" actId="20577"/>
          <ac:graphicFrameMkLst>
            <pc:docMk/>
            <pc:sldMk cId="4165515270" sldId="283"/>
            <ac:graphicFrameMk id="5" creationId="{566A1388-1754-4714-B9FC-92240C30CFFA}"/>
          </ac:graphicFrameMkLst>
        </pc:graphicFrameChg>
      </pc:sldChg>
      <pc:sldChg chg="addSp delSp modSp new mod modNotesTx">
        <pc:chgData name="Etienne Frappier" userId="fc45660eb0314007" providerId="LiveId" clId="{25D7EF27-FDC3-4695-BF8D-93509E113C7F}" dt="2021-03-05T17:02:28.298" v="1452"/>
        <pc:sldMkLst>
          <pc:docMk/>
          <pc:sldMk cId="1048570811" sldId="284"/>
        </pc:sldMkLst>
        <pc:spChg chg="del">
          <ac:chgData name="Etienne Frappier" userId="fc45660eb0314007" providerId="LiveId" clId="{25D7EF27-FDC3-4695-BF8D-93509E113C7F}" dt="2021-03-05T16:46:59.337" v="1000" actId="478"/>
          <ac:spMkLst>
            <pc:docMk/>
            <pc:sldMk cId="1048570811" sldId="284"/>
            <ac:spMk id="2" creationId="{F427DC3A-47FB-4E28-B156-D1AEC83209DE}"/>
          </ac:spMkLst>
        </pc:spChg>
        <pc:spChg chg="del">
          <ac:chgData name="Etienne Frappier" userId="fc45660eb0314007" providerId="LiveId" clId="{25D7EF27-FDC3-4695-BF8D-93509E113C7F}" dt="2021-03-05T16:46:57.724" v="999" actId="478"/>
          <ac:spMkLst>
            <pc:docMk/>
            <pc:sldMk cId="1048570811" sldId="284"/>
            <ac:spMk id="3" creationId="{A94CE86E-C4BF-4558-82DC-D3FBBB09C9D1}"/>
          </ac:spMkLst>
        </pc:spChg>
        <pc:spChg chg="del">
          <ac:chgData name="Etienne Frappier" userId="fc45660eb0314007" providerId="LiveId" clId="{25D7EF27-FDC3-4695-BF8D-93509E113C7F}" dt="2021-03-05T16:47:01.045" v="1001" actId="478"/>
          <ac:spMkLst>
            <pc:docMk/>
            <pc:sldMk cId="1048570811" sldId="284"/>
            <ac:spMk id="4" creationId="{AD5E448A-4AEC-4E84-899C-2901D18541F0}"/>
          </ac:spMkLst>
        </pc:spChg>
        <pc:graphicFrameChg chg="add mod">
          <ac:chgData name="Etienne Frappier" userId="fc45660eb0314007" providerId="LiveId" clId="{25D7EF27-FDC3-4695-BF8D-93509E113C7F}" dt="2021-03-05T17:01:59.403" v="1451" actId="1076"/>
          <ac:graphicFrameMkLst>
            <pc:docMk/>
            <pc:sldMk cId="1048570811" sldId="284"/>
            <ac:graphicFrameMk id="5" creationId="{E08D54E6-91EA-4085-B2D1-3C8381985231}"/>
          </ac:graphicFrameMkLst>
        </pc:graphicFrameChg>
        <pc:picChg chg="add mod">
          <ac:chgData name="Etienne Frappier" userId="fc45660eb0314007" providerId="LiveId" clId="{25D7EF27-FDC3-4695-BF8D-93509E113C7F}" dt="2021-03-05T17:02:28.298" v="1452"/>
          <ac:picMkLst>
            <pc:docMk/>
            <pc:sldMk cId="1048570811" sldId="284"/>
            <ac:picMk id="6" creationId="{E26A0DA6-E1FB-4662-9A89-5C525672D54E}"/>
          </ac:picMkLst>
        </pc:picChg>
      </pc:sldChg>
      <pc:sldChg chg="addSp delSp modSp new mod modNotesTx">
        <pc:chgData name="Etienne Frappier" userId="fc45660eb0314007" providerId="LiveId" clId="{25D7EF27-FDC3-4695-BF8D-93509E113C7F}" dt="2021-03-05T19:39:03.801" v="4196" actId="20577"/>
        <pc:sldMkLst>
          <pc:docMk/>
          <pc:sldMk cId="19107286" sldId="285"/>
        </pc:sldMkLst>
        <pc:spChg chg="del">
          <ac:chgData name="Etienne Frappier" userId="fc45660eb0314007" providerId="LiveId" clId="{25D7EF27-FDC3-4695-BF8D-93509E113C7F}" dt="2021-03-05T16:58:15.693" v="1388" actId="478"/>
          <ac:spMkLst>
            <pc:docMk/>
            <pc:sldMk cId="19107286" sldId="285"/>
            <ac:spMk id="2" creationId="{824EBE03-A341-46E0-9506-59CDC6170063}"/>
          </ac:spMkLst>
        </pc:spChg>
        <pc:spChg chg="del">
          <ac:chgData name="Etienne Frappier" userId="fc45660eb0314007" providerId="LiveId" clId="{25D7EF27-FDC3-4695-BF8D-93509E113C7F}" dt="2021-03-05T16:58:14.519" v="1387" actId="478"/>
          <ac:spMkLst>
            <pc:docMk/>
            <pc:sldMk cId="19107286" sldId="285"/>
            <ac:spMk id="3" creationId="{3702A276-3BEE-41C4-A7D4-8A7F50A86632}"/>
          </ac:spMkLst>
        </pc:spChg>
        <pc:spChg chg="del">
          <ac:chgData name="Etienne Frappier" userId="fc45660eb0314007" providerId="LiveId" clId="{25D7EF27-FDC3-4695-BF8D-93509E113C7F}" dt="2021-03-05T16:58:21.171" v="1391" actId="478"/>
          <ac:spMkLst>
            <pc:docMk/>
            <pc:sldMk cId="19107286" sldId="285"/>
            <ac:spMk id="4" creationId="{DBA902F2-6E43-46DD-88C3-F126268B79D8}"/>
          </ac:spMkLst>
        </pc:spChg>
        <pc:graphicFrameChg chg="add del mod">
          <ac:chgData name="Etienne Frappier" userId="fc45660eb0314007" providerId="LiveId" clId="{25D7EF27-FDC3-4695-BF8D-93509E113C7F}" dt="2021-03-05T17:01:22.732" v="1444"/>
          <ac:graphicFrameMkLst>
            <pc:docMk/>
            <pc:sldMk cId="19107286" sldId="285"/>
            <ac:graphicFrameMk id="5" creationId="{158B69C8-2720-4487-8030-16FE2E6AFA60}"/>
          </ac:graphicFrameMkLst>
        </pc:graphicFrameChg>
        <pc:picChg chg="add mod">
          <ac:chgData name="Etienne Frappier" userId="fc45660eb0314007" providerId="LiveId" clId="{25D7EF27-FDC3-4695-BF8D-93509E113C7F}" dt="2021-03-05T17:02:34.399" v="1453"/>
          <ac:picMkLst>
            <pc:docMk/>
            <pc:sldMk cId="19107286" sldId="285"/>
            <ac:picMk id="6" creationId="{9C90CF0F-27B8-4205-86AB-A64F02F68441}"/>
          </ac:picMkLst>
        </pc:picChg>
      </pc:sldChg>
      <pc:sldChg chg="new del">
        <pc:chgData name="Etienne Frappier" userId="fc45660eb0314007" providerId="LiveId" clId="{25D7EF27-FDC3-4695-BF8D-93509E113C7F}" dt="2021-03-05T16:51:48.298" v="1050" actId="47"/>
        <pc:sldMkLst>
          <pc:docMk/>
          <pc:sldMk cId="175890841" sldId="28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euille_de_calcul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DGF</c:v>
                </c:pt>
              </c:strCache>
            </c:strRef>
          </c:tx>
          <c:spPr>
            <a:solidFill>
              <a:schemeClr val="accent1"/>
            </a:solidFill>
            <a:ln>
              <a:noFill/>
            </a:ln>
            <a:effectLst/>
          </c:spPr>
          <c:invertIfNegative val="0"/>
          <c:cat>
            <c:numRef>
              <c:f>Feuil1!$A$2:$A$11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Feuil1!$B$2:$B$11</c:f>
              <c:numCache>
                <c:formatCode>#\ ##0\ "€"</c:formatCode>
                <c:ptCount val="10"/>
                <c:pt idx="0">
                  <c:v>1132584</c:v>
                </c:pt>
                <c:pt idx="1">
                  <c:v>1109679</c:v>
                </c:pt>
                <c:pt idx="2">
                  <c:v>1041987</c:v>
                </c:pt>
                <c:pt idx="3">
                  <c:v>900743</c:v>
                </c:pt>
                <c:pt idx="4">
                  <c:v>764394</c:v>
                </c:pt>
                <c:pt idx="5">
                  <c:v>699534</c:v>
                </c:pt>
                <c:pt idx="6">
                  <c:v>677404</c:v>
                </c:pt>
                <c:pt idx="7">
                  <c:v>654070</c:v>
                </c:pt>
                <c:pt idx="8">
                  <c:v>638926</c:v>
                </c:pt>
                <c:pt idx="9">
                  <c:v>620923</c:v>
                </c:pt>
              </c:numCache>
            </c:numRef>
          </c:val>
          <c:extLst xmlns:c16r2="http://schemas.microsoft.com/office/drawing/2015/06/chart">
            <c:ext xmlns:c16="http://schemas.microsoft.com/office/drawing/2014/chart" uri="{C3380CC4-5D6E-409C-BE32-E72D297353CC}">
              <c16:uniqueId val="{00000000-A264-4095-875C-C8F91D9CA4A6}"/>
            </c:ext>
          </c:extLst>
        </c:ser>
        <c:dLbls>
          <c:showLegendKey val="0"/>
          <c:showVal val="0"/>
          <c:showCatName val="0"/>
          <c:showSerName val="0"/>
          <c:showPercent val="0"/>
          <c:showBubbleSize val="0"/>
        </c:dLbls>
        <c:gapWidth val="219"/>
        <c:overlap val="-27"/>
        <c:axId val="147438360"/>
        <c:axId val="148818952"/>
      </c:barChart>
      <c:catAx>
        <c:axId val="14743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48818952"/>
        <c:crosses val="autoZero"/>
        <c:auto val="1"/>
        <c:lblAlgn val="ctr"/>
        <c:lblOffset val="100"/>
        <c:noMultiLvlLbl val="0"/>
      </c:catAx>
      <c:valAx>
        <c:axId val="148818952"/>
        <c:scaling>
          <c:orientation val="minMax"/>
        </c:scaling>
        <c:delete val="0"/>
        <c:axPos val="l"/>
        <c:majorGridlines>
          <c:spPr>
            <a:ln w="9525" cap="flat" cmpd="sng" algn="ctr">
              <a:solidFill>
                <a:schemeClr val="tx1">
                  <a:lumMod val="15000"/>
                  <a:lumOff val="85000"/>
                </a:schemeClr>
              </a:solidFill>
              <a:round/>
            </a:ln>
            <a:effectLst/>
          </c:spPr>
        </c:majorGridlines>
        <c:numFmt formatCode="#\ ##0\ &quot;€&quot;"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47438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2400" baseline="0" dirty="0"/>
              <a:t>Evolutions recettes et dépenses de fonctionnement</a:t>
            </a:r>
          </a:p>
        </c:rich>
      </c:tx>
      <c:layout>
        <c:manualLayout>
          <c:xMode val="edge"/>
          <c:yMode val="edge"/>
          <c:x val="0.2175067055624053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Feuil1!$B$1</c:f>
              <c:strCache>
                <c:ptCount val="1"/>
                <c:pt idx="0">
                  <c:v>dépenses</c:v>
                </c:pt>
              </c:strCache>
            </c:strRef>
          </c:tx>
          <c:spPr>
            <a:ln w="28575" cap="rnd">
              <a:solidFill>
                <a:schemeClr val="accent1"/>
              </a:solidFill>
              <a:round/>
            </a:ln>
            <a:effectLst/>
          </c:spPr>
          <c:marker>
            <c:symbol val="none"/>
          </c:marker>
          <c:cat>
            <c:numRef>
              <c:f>Feuil1!$A$2:$A$6</c:f>
              <c:numCache>
                <c:formatCode>General</c:formatCode>
                <c:ptCount val="5"/>
                <c:pt idx="0">
                  <c:v>2016</c:v>
                </c:pt>
                <c:pt idx="1">
                  <c:v>2017</c:v>
                </c:pt>
                <c:pt idx="2">
                  <c:v>2018</c:v>
                </c:pt>
                <c:pt idx="3">
                  <c:v>2019</c:v>
                </c:pt>
                <c:pt idx="4">
                  <c:v>2020</c:v>
                </c:pt>
              </c:numCache>
            </c:numRef>
          </c:cat>
          <c:val>
            <c:numRef>
              <c:f>Feuil1!$B$2:$B$6</c:f>
              <c:numCache>
                <c:formatCode>General</c:formatCode>
                <c:ptCount val="5"/>
                <c:pt idx="0">
                  <c:v>4876355.58</c:v>
                </c:pt>
                <c:pt idx="1">
                  <c:v>5055510.12</c:v>
                </c:pt>
                <c:pt idx="2">
                  <c:v>5094441.43</c:v>
                </c:pt>
                <c:pt idx="3">
                  <c:v>5088562.17</c:v>
                </c:pt>
                <c:pt idx="4">
                  <c:v>4941875.0999999996</c:v>
                </c:pt>
              </c:numCache>
            </c:numRef>
          </c:val>
          <c:smooth val="0"/>
          <c:extLst xmlns:c16r2="http://schemas.microsoft.com/office/drawing/2015/06/chart">
            <c:ext xmlns:c16="http://schemas.microsoft.com/office/drawing/2014/chart" uri="{C3380CC4-5D6E-409C-BE32-E72D297353CC}">
              <c16:uniqueId val="{00000000-05A7-410C-91CA-1085EB17871D}"/>
            </c:ext>
          </c:extLst>
        </c:ser>
        <c:ser>
          <c:idx val="1"/>
          <c:order val="1"/>
          <c:tx>
            <c:strRef>
              <c:f>Feuil1!$C$1</c:f>
              <c:strCache>
                <c:ptCount val="1"/>
                <c:pt idx="0">
                  <c:v>recettes</c:v>
                </c:pt>
              </c:strCache>
            </c:strRef>
          </c:tx>
          <c:spPr>
            <a:ln w="28575" cap="rnd">
              <a:solidFill>
                <a:schemeClr val="accent2"/>
              </a:solidFill>
              <a:round/>
            </a:ln>
            <a:effectLst/>
          </c:spPr>
          <c:marker>
            <c:symbol val="none"/>
          </c:marker>
          <c:cat>
            <c:numRef>
              <c:f>Feuil1!$A$2:$A$6</c:f>
              <c:numCache>
                <c:formatCode>General</c:formatCode>
                <c:ptCount val="5"/>
                <c:pt idx="0">
                  <c:v>2016</c:v>
                </c:pt>
                <c:pt idx="1">
                  <c:v>2017</c:v>
                </c:pt>
                <c:pt idx="2">
                  <c:v>2018</c:v>
                </c:pt>
                <c:pt idx="3">
                  <c:v>2019</c:v>
                </c:pt>
                <c:pt idx="4">
                  <c:v>2020</c:v>
                </c:pt>
              </c:numCache>
            </c:numRef>
          </c:cat>
          <c:val>
            <c:numRef>
              <c:f>Feuil1!$C$2:$C$6</c:f>
              <c:numCache>
                <c:formatCode>General</c:formatCode>
                <c:ptCount val="5"/>
                <c:pt idx="0">
                  <c:v>5510747.8600000003</c:v>
                </c:pt>
                <c:pt idx="1">
                  <c:v>5432636.54</c:v>
                </c:pt>
                <c:pt idx="2">
                  <c:v>5246260.3</c:v>
                </c:pt>
                <c:pt idx="3">
                  <c:v>5319513.76</c:v>
                </c:pt>
                <c:pt idx="4">
                  <c:v>4901620.05</c:v>
                </c:pt>
              </c:numCache>
            </c:numRef>
          </c:val>
          <c:smooth val="0"/>
          <c:extLst xmlns:c16r2="http://schemas.microsoft.com/office/drawing/2015/06/chart">
            <c:ext xmlns:c16="http://schemas.microsoft.com/office/drawing/2014/chart" uri="{C3380CC4-5D6E-409C-BE32-E72D297353CC}">
              <c16:uniqueId val="{00000001-05A7-410C-91CA-1085EB17871D}"/>
            </c:ext>
          </c:extLst>
        </c:ser>
        <c:dLbls>
          <c:showLegendKey val="0"/>
          <c:showVal val="0"/>
          <c:showCatName val="0"/>
          <c:showSerName val="0"/>
          <c:showPercent val="0"/>
          <c:showBubbleSize val="0"/>
        </c:dLbls>
        <c:smooth val="0"/>
        <c:axId val="211206568"/>
        <c:axId val="211206960"/>
      </c:lineChart>
      <c:catAx>
        <c:axId val="21120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11206960"/>
        <c:crosses val="autoZero"/>
        <c:auto val="1"/>
        <c:lblAlgn val="ctr"/>
        <c:lblOffset val="100"/>
        <c:noMultiLvlLbl val="0"/>
      </c:catAx>
      <c:valAx>
        <c:axId val="211206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11206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800" dirty="0"/>
              <a:t>Recettes courantes 2021</a:t>
            </a:r>
          </a:p>
        </c:rich>
      </c:tx>
      <c:layout>
        <c:manualLayout>
          <c:xMode val="edge"/>
          <c:yMode val="edge"/>
          <c:x val="0.294235180471626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9DD-4F42-8B7C-287DBDE4198B}"/>
              </c:ext>
            </c:extLst>
          </c:dPt>
          <c:dPt>
            <c:idx val="1"/>
            <c:bubble3D val="0"/>
            <c:explosion val="19"/>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9DD-4F42-8B7C-287DBDE4198B}"/>
              </c:ext>
            </c:extLst>
          </c:dPt>
          <c:dPt>
            <c:idx val="2"/>
            <c:bubble3D val="0"/>
            <c:explosion val="21"/>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9DD-4F42-8B7C-287DBDE4198B}"/>
              </c:ext>
            </c:extLst>
          </c:dPt>
          <c:dPt>
            <c:idx val="3"/>
            <c:bubble3D val="0"/>
            <c:explosion val="17"/>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9DD-4F42-8B7C-287DBDE4198B}"/>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9DD-4F42-8B7C-287DBDE4198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9DD-4F42-8B7C-287DBDE4198B}"/>
              </c:ext>
            </c:extLst>
          </c:dPt>
          <c:dLbls>
            <c:dLbl>
              <c:idx val="1"/>
              <c:layout>
                <c:manualLayout>
                  <c:x val="-4.827762764731957E-2"/>
                  <c:y val="0.138210759396716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944519CC-8A0F-464B-93F0-B961840B664C}" type="PERCENTAGE">
                      <a:rPr lang="en-US" sz="1800" smtClean="0"/>
                      <a:pPr>
                        <a:defRPr/>
                      </a:pPr>
                      <a:t>[POURCENTAGE]</a:t>
                    </a:fld>
                    <a:endParaRPr lang="fr-F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9DD-4F42-8B7C-287DBDE4198B}"/>
                </c:ext>
                <c:ext xmlns:c15="http://schemas.microsoft.com/office/drawing/2012/chart" uri="{CE6537A1-D6FC-4f65-9D91-7224C49458BB}">
                  <c15:layout>
                    <c:manualLayout>
                      <c:w val="5.2455499270645231E-2"/>
                      <c:h val="8.6358876920077432E-2"/>
                    </c:manualLayout>
                  </c15:layout>
                  <c15:dlblFieldTable/>
                  <c15:showDataLabelsRange val="0"/>
                </c:ext>
              </c:extLst>
            </c:dLbl>
            <c:dLbl>
              <c:idx val="2"/>
              <c:layout>
                <c:manualLayout>
                  <c:x val="-6.5745151731671142E-2"/>
                  <c:y val="-0.25059436667038026"/>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860F25A5-F070-4A3F-A242-95AF2AB0FF12}" type="PERCENTAGE">
                      <a:rPr lang="en-US" sz="2400" smtClean="0"/>
                      <a:pPr>
                        <a:defRPr/>
                      </a:pPr>
                      <a:t>[POURCENTAGE]</a:t>
                    </a:fld>
                    <a:endParaRPr lang="fr-F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9DD-4F42-8B7C-287DBDE4198B}"/>
                </c:ext>
                <c:ext xmlns:c15="http://schemas.microsoft.com/office/drawing/2012/chart" uri="{CE6537A1-D6FC-4f65-9D91-7224C49458BB}">
                  <c15:layout>
                    <c:manualLayout>
                      <c:w val="9.5728892025521345E-2"/>
                      <c:h val="0.11049801899536257"/>
                    </c:manualLayout>
                  </c15:layout>
                  <c15:dlblFieldTable/>
                  <c15:showDataLabelsRange val="0"/>
                </c:ext>
              </c:extLst>
            </c:dLbl>
            <c:dLbl>
              <c:idx val="3"/>
              <c:layout>
                <c:manualLayout>
                  <c:x val="8.5414264299103732E-2"/>
                  <c:y val="0.1475480715668388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94D83AAB-F017-4967-98BF-16542B752B77}" type="PERCENTAGE">
                      <a:rPr lang="en-US" sz="1600" smtClean="0"/>
                      <a:pPr>
                        <a:defRPr/>
                      </a:pPr>
                      <a:t>[POURCENTAGE]</a:t>
                    </a:fld>
                    <a:endParaRPr lang="fr-F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9DD-4F42-8B7C-287DBDE4198B}"/>
                </c:ext>
                <c:ext xmlns:c15="http://schemas.microsoft.com/office/drawing/2012/chart" uri="{CE6537A1-D6FC-4f65-9D91-7224C49458BB}">
                  <c15:layout>
                    <c:manualLayout>
                      <c:w val="6.2668074349885888E-2"/>
                      <c:h val="8.4286263873995571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numRef>
              <c:f>Feuil1!$A$1:$A$6</c:f>
              <c:numCache>
                <c:formatCode>General</c:formatCode>
                <c:ptCount val="6"/>
                <c:pt idx="0">
                  <c:v>13</c:v>
                </c:pt>
                <c:pt idx="1">
                  <c:v>70</c:v>
                </c:pt>
                <c:pt idx="2">
                  <c:v>73</c:v>
                </c:pt>
                <c:pt idx="3">
                  <c:v>74</c:v>
                </c:pt>
                <c:pt idx="4">
                  <c:v>75</c:v>
                </c:pt>
                <c:pt idx="5">
                  <c:v>76</c:v>
                </c:pt>
              </c:numCache>
            </c:numRef>
          </c:cat>
          <c:val>
            <c:numRef>
              <c:f>Feuil1!$B$1:$B$6</c:f>
              <c:numCache>
                <c:formatCode>#,##0.00</c:formatCode>
                <c:ptCount val="6"/>
                <c:pt idx="0">
                  <c:v>46000</c:v>
                </c:pt>
                <c:pt idx="1">
                  <c:v>426605</c:v>
                </c:pt>
                <c:pt idx="2">
                  <c:v>3594068</c:v>
                </c:pt>
                <c:pt idx="3">
                  <c:v>890000</c:v>
                </c:pt>
                <c:pt idx="4">
                  <c:v>14200</c:v>
                </c:pt>
                <c:pt idx="5" formatCode="General">
                  <c:v>100</c:v>
                </c:pt>
              </c:numCache>
            </c:numRef>
          </c:val>
          <c:extLst xmlns:c16r2="http://schemas.microsoft.com/office/drawing/2015/06/chart">
            <c:ext xmlns:c16="http://schemas.microsoft.com/office/drawing/2014/chart" uri="{C3380CC4-5D6E-409C-BE32-E72D297353CC}">
              <c16:uniqueId val="{0000000C-C9DD-4F42-8B7C-287DBDE4198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5225499067417179"/>
          <c:y val="0.93678497569874808"/>
          <c:w val="0.47506486849317514"/>
          <c:h val="6.3215024301251962E-2"/>
        </c:manualLayout>
      </c:layout>
      <c:overlay val="0"/>
      <c:spPr>
        <a:noFill/>
        <a:ln>
          <a:noFill/>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800" dirty="0"/>
              <a:t>Dépenses courantes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explosion val="15"/>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6F1-4A99-A45B-875E17EF46B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6F1-4A99-A45B-875E17EF46B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6F1-4A99-A45B-875E17EF46B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6F1-4A99-A45B-875E17EF46B1}"/>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36F1-4A99-A45B-875E17EF46B1}"/>
              </c:ext>
            </c:extLst>
          </c:dPt>
          <c:dLbls>
            <c:dLbl>
              <c:idx val="0"/>
              <c:layout>
                <c:manualLayout>
                  <c:x val="-9.0733008398558426E-2"/>
                  <c:y val="0.1549939029580317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AFDC50A8-EDDD-4E6C-BE64-EBA9A848D5FD}" type="PERCENTAGE">
                      <a:rPr lang="en-US" sz="2000" smtClean="0"/>
                      <a:pPr>
                        <a:defRPr/>
                      </a:pPr>
                      <a:t>[POURCENTAGE]</a:t>
                    </a:fld>
                    <a:endParaRPr lang="fr-F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6F1-4A99-A45B-875E17EF46B1}"/>
                </c:ext>
                <c:ext xmlns:c15="http://schemas.microsoft.com/office/drawing/2012/chart" uri="{CE6537A1-D6FC-4f65-9D91-7224C49458BB}">
                  <c15:layout>
                    <c:manualLayout>
                      <c:w val="6.0488672265705624E-2"/>
                      <c:h val="6.0503091714792373E-2"/>
                    </c:manualLayout>
                  </c15:layout>
                  <c15:dlblFieldTable/>
                  <c15:showDataLabelsRange val="0"/>
                </c:ext>
              </c:extLst>
            </c:dLbl>
            <c:dLbl>
              <c:idx val="1"/>
              <c:layout>
                <c:manualLayout>
                  <c:x val="4.5366504199279269E-2"/>
                  <c:y val="-0.2040050823504473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D9DD46B-3797-4D27-8CAF-317D05D1169C}" type="PERCENTAGE">
                      <a:rPr lang="en-US" sz="2000" smtClean="0"/>
                      <a:pPr>
                        <a:defRPr/>
                      </a:pPr>
                      <a:t>[POURCENTAGE]</a:t>
                    </a:fld>
                    <a:endParaRPr lang="fr-F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6F1-4A99-A45B-875E17EF46B1}"/>
                </c:ext>
                <c:ext xmlns:c15="http://schemas.microsoft.com/office/drawing/2012/chart" uri="{CE6537A1-D6FC-4f65-9D91-7224C49458BB}">
                  <c15:layout>
                    <c:manualLayout>
                      <c:w val="9.5053627846108837E-2"/>
                      <c:h val="7.6637249505403668E-2"/>
                    </c:manualLayout>
                  </c15:layout>
                  <c15:dlblFieldTable/>
                  <c15:showDataLabelsRange val="0"/>
                </c:ext>
              </c:extLst>
            </c:dLbl>
            <c:dLbl>
              <c:idx val="2"/>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259780A1-88D2-4870-ADFF-C9032934BDAB}" type="PERCENTAGE">
                      <a:rPr lang="en-US" sz="1600" smtClean="0"/>
                      <a:pPr>
                        <a:defRPr/>
                      </a:pPr>
                      <a:t>[POURCENTAGE]</a:t>
                    </a:fld>
                    <a:endParaRPr lang="fr-F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6F1-4A99-A45B-875E17EF46B1}"/>
                </c:ext>
                <c:ext xmlns:c15="http://schemas.microsoft.com/office/drawing/2012/chart" uri="{CE6537A1-D6FC-4f65-9D91-7224C49458BB}">
                  <c15:dlblFieldTable/>
                  <c15:showDataLabelsRange val="0"/>
                </c:ext>
              </c:extLst>
            </c:dLbl>
            <c:dLbl>
              <c:idx val="3"/>
              <c:layout>
                <c:manualLayout>
                  <c:x val="6.6249498195772777E-2"/>
                  <c:y val="0.14488346655356421"/>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064CDD1C-F12F-449C-B2B2-66ACFCFA903A}" type="PERCENTAGE">
                      <a:rPr lang="en-US" sz="1800" smtClean="0"/>
                      <a:pPr>
                        <a:defRPr/>
                      </a:pPr>
                      <a:t>[POURCENTAGE]</a:t>
                    </a:fld>
                    <a:endParaRPr lang="fr-F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6F1-4A99-A45B-875E17EF46B1}"/>
                </c:ext>
                <c:ext xmlns:c15="http://schemas.microsoft.com/office/drawing/2012/chart" uri="{CE6537A1-D6FC-4f65-9D91-7224C49458BB}">
                  <c15:layout>
                    <c:manualLayout>
                      <c:w val="6.9129911160806426E-2"/>
                      <c:h val="7.2027490136657588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numRef>
              <c:f>Feuil1!$G$1:$G$5</c:f>
              <c:numCache>
                <c:formatCode>General</c:formatCode>
                <c:ptCount val="5"/>
                <c:pt idx="0">
                  <c:v>11</c:v>
                </c:pt>
                <c:pt idx="1">
                  <c:v>12</c:v>
                </c:pt>
                <c:pt idx="2">
                  <c:v>14</c:v>
                </c:pt>
                <c:pt idx="3">
                  <c:v>65</c:v>
                </c:pt>
                <c:pt idx="4">
                  <c:v>66</c:v>
                </c:pt>
              </c:numCache>
            </c:numRef>
          </c:cat>
          <c:val>
            <c:numRef>
              <c:f>Feuil1!$H$1:$H$5</c:f>
              <c:numCache>
                <c:formatCode>#,##0.00</c:formatCode>
                <c:ptCount val="5"/>
                <c:pt idx="0">
                  <c:v>1213500</c:v>
                </c:pt>
                <c:pt idx="1">
                  <c:v>2740000</c:v>
                </c:pt>
                <c:pt idx="2">
                  <c:v>259000</c:v>
                </c:pt>
                <c:pt idx="3">
                  <c:v>635000</c:v>
                </c:pt>
                <c:pt idx="4">
                  <c:v>59000</c:v>
                </c:pt>
              </c:numCache>
            </c:numRef>
          </c:val>
          <c:extLst xmlns:c16r2="http://schemas.microsoft.com/office/drawing/2015/06/chart">
            <c:ext xmlns:c16="http://schemas.microsoft.com/office/drawing/2014/chart" uri="{C3380CC4-5D6E-409C-BE32-E72D297353CC}">
              <c16:uniqueId val="{0000000A-36F1-4A99-A45B-875E17EF46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C3D853-8DBA-4027-B008-671080E0768F}" type="datetimeFigureOut">
              <a:rPr lang="fr-FR" smtClean="0"/>
              <a:t>23/03/2021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B6FEED-7982-446D-A4FE-2008064EC97D}" type="slidenum">
              <a:rPr lang="fr-FR" smtClean="0"/>
              <a:t>‹N°›</a:t>
            </a:fld>
            <a:endParaRPr lang="fr-FR"/>
          </a:p>
        </p:txBody>
      </p:sp>
    </p:spTree>
    <p:extLst>
      <p:ext uri="{BB962C8B-B14F-4D97-AF65-F5344CB8AC3E}">
        <p14:creationId xmlns:p14="http://schemas.microsoft.com/office/powerpoint/2010/main" val="308908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196080E-1F65-4385-8943-23E5DCF745E1}" type="slidenum">
              <a:rPr lang="fr-FR" smtClean="0"/>
              <a:pPr/>
              <a:t>1</a:t>
            </a:fld>
            <a:endParaRPr lang="fr-FR" dirty="0"/>
          </a:p>
        </p:txBody>
      </p:sp>
    </p:spTree>
    <p:extLst>
      <p:ext uri="{BB962C8B-B14F-4D97-AF65-F5344CB8AC3E}">
        <p14:creationId xmlns:p14="http://schemas.microsoft.com/office/powerpoint/2010/main" val="382538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b="1" u="sng" dirty="0" err="1"/>
              <a:t>Chp</a:t>
            </a:r>
            <a:r>
              <a:rPr lang="fr-FR" b="1" u="sng" dirty="0"/>
              <a:t> 13 </a:t>
            </a:r>
            <a:r>
              <a:rPr lang="fr-FR" dirty="0"/>
              <a:t>: Ce sont les remboursement de salaire liés aux accidents de travail et aux maladies professionnelles. </a:t>
            </a:r>
          </a:p>
          <a:p>
            <a:endParaRPr lang="fr-FR" dirty="0"/>
          </a:p>
          <a:p>
            <a:r>
              <a:rPr lang="fr-FR" b="1" u="sng" dirty="0" err="1"/>
              <a:t>Chp</a:t>
            </a:r>
            <a:r>
              <a:rPr lang="fr-FR" b="1" u="sng" dirty="0"/>
              <a:t> 70 : </a:t>
            </a:r>
            <a:r>
              <a:rPr lang="fr-FR" b="0" u="none" dirty="0"/>
              <a:t> Nous prévoyons une année 2021 quasi normale en ce qui concerne les recettes du périscolaire (pas de fermeture de classe cette année à cause du COVID)</a:t>
            </a:r>
            <a:endParaRPr lang="fr-FR" b="1" u="sng" dirty="0"/>
          </a:p>
          <a:p>
            <a:r>
              <a:rPr lang="fr-FR" dirty="0"/>
              <a:t> </a:t>
            </a:r>
          </a:p>
          <a:p>
            <a:r>
              <a:rPr lang="fr-FR" b="1" u="sng" dirty="0" err="1"/>
              <a:t>Chp</a:t>
            </a:r>
            <a:r>
              <a:rPr lang="fr-FR" b="1" u="sng" dirty="0"/>
              <a:t> 73 </a:t>
            </a:r>
            <a:r>
              <a:rPr lang="fr-FR" dirty="0"/>
              <a:t>: Prise en charge de la TH par l’état pour l’instant mais on ne connaît pas encore les détails de cette compensation ni son évolution dans le temps. Nous reprenons des estimations de TLPE (108k€) et de TADM (180k€) conformes à une année presque normale. </a:t>
            </a:r>
          </a:p>
          <a:p>
            <a:endParaRPr lang="fr-FR" dirty="0"/>
          </a:p>
          <a:p>
            <a:r>
              <a:rPr lang="fr-FR" b="1" u="sng" dirty="0" err="1"/>
              <a:t>Chp</a:t>
            </a:r>
            <a:r>
              <a:rPr lang="fr-FR" b="1" u="sng" dirty="0"/>
              <a:t> 74 </a:t>
            </a:r>
            <a:r>
              <a:rPr lang="fr-FR" dirty="0"/>
              <a:t>: Baisse de la DGF (-18 000€). Le reste correspond à des subventions d’autres organismes comme la CAF par exemple pour le CEJ (contrat enfance jeunesse). Nous attendons aussi un remboursement partiel de l’Etat sur les frais de scolarisation des enfants dans les écoles privées sous contrat (20k€). Pas de retour du rectorat ce jour.</a:t>
            </a:r>
          </a:p>
          <a:p>
            <a:endParaRPr lang="fr-FR" dirty="0"/>
          </a:p>
          <a:p>
            <a:r>
              <a:rPr lang="fr-FR" b="1" u="sng" dirty="0" err="1"/>
              <a:t>Chp</a:t>
            </a:r>
            <a:r>
              <a:rPr lang="fr-FR" b="1" u="sng" dirty="0"/>
              <a:t> 75</a:t>
            </a:r>
            <a:r>
              <a:rPr lang="fr-FR" dirty="0"/>
              <a:t>: Correspond à la location de locaux communaux (Poste et salle des fêtes), très peu loués en 2021 à cause des restrictions sanitaires.</a:t>
            </a:r>
          </a:p>
          <a:p>
            <a:endParaRPr lang="fr-FR" dirty="0"/>
          </a:p>
          <a:p>
            <a:r>
              <a:rPr lang="fr-FR" b="1" u="sng" dirty="0" err="1"/>
              <a:t>Chp</a:t>
            </a:r>
            <a:r>
              <a:rPr lang="fr-FR" b="1" u="sng" dirty="0"/>
              <a:t> 77 </a:t>
            </a:r>
            <a:r>
              <a:rPr lang="fr-FR" dirty="0"/>
              <a:t>: Un produit exceptionnel de 28k€ pour la revente des anciens tracteurs du CTM</a:t>
            </a:r>
          </a:p>
          <a:p>
            <a:endParaRPr lang="fr-FR" dirty="0"/>
          </a:p>
          <a:p>
            <a:r>
              <a:rPr lang="fr-FR" b="1" u="sng" dirty="0" err="1"/>
              <a:t>Chp</a:t>
            </a:r>
            <a:r>
              <a:rPr lang="fr-FR" b="1" u="sng" dirty="0"/>
              <a:t> 02 </a:t>
            </a:r>
            <a:r>
              <a:rPr lang="fr-FR" dirty="0"/>
              <a:t>: L’excédent du résultat de 2020 est de 475 944€. Entièrement reporté en section de fonctionnement pour 2021.</a:t>
            </a:r>
          </a:p>
          <a:p>
            <a:endParaRPr lang="fr-FR" dirty="0"/>
          </a:p>
          <a:p>
            <a:endParaRPr lang="fr-FR" dirty="0"/>
          </a:p>
          <a:p>
            <a:r>
              <a:rPr lang="fr-FR" dirty="0"/>
              <a:t>Les recettes totales s’élèvent à  5 483 000€. (en hausse de 1,6% par rapport au BP 2020).</a:t>
            </a:r>
          </a:p>
        </p:txBody>
      </p:sp>
      <p:sp>
        <p:nvSpPr>
          <p:cNvPr id="4" name="Espace réservé du numéro de diapositive 3"/>
          <p:cNvSpPr>
            <a:spLocks noGrp="1"/>
          </p:cNvSpPr>
          <p:nvPr>
            <p:ph type="sldNum" sz="quarter" idx="10"/>
          </p:nvPr>
        </p:nvSpPr>
        <p:spPr/>
        <p:txBody>
          <a:bodyPr/>
          <a:lstStyle/>
          <a:p>
            <a:fld id="{7196080E-1F65-4385-8943-23E5DCF745E1}" type="slidenum">
              <a:rPr lang="fr-FR" smtClean="0"/>
              <a:pPr/>
              <a:t>10</a:t>
            </a:fld>
            <a:endParaRPr lang="fr-FR" dirty="0"/>
          </a:p>
        </p:txBody>
      </p:sp>
    </p:spTree>
    <p:extLst>
      <p:ext uri="{BB962C8B-B14F-4D97-AF65-F5344CB8AC3E}">
        <p14:creationId xmlns:p14="http://schemas.microsoft.com/office/powerpoint/2010/main" val="245990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recettes fiscales représentent près de ¾ des recettes de fonctionnement de la commune. C’est aussi pratiquement l’unique levier sur lequel nous pouvons agir directement pour générer des recettes supplémentaires dont on a cruellement besoin.</a:t>
            </a:r>
          </a:p>
          <a:p>
            <a:endParaRPr lang="fr-FR" dirty="0"/>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11</a:t>
            </a:fld>
            <a:endParaRPr lang="fr-FR"/>
          </a:p>
        </p:txBody>
      </p:sp>
    </p:spTree>
    <p:extLst>
      <p:ext uri="{BB962C8B-B14F-4D97-AF65-F5344CB8AC3E}">
        <p14:creationId xmlns:p14="http://schemas.microsoft.com/office/powerpoint/2010/main" val="147066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err="1"/>
              <a:t>Chp</a:t>
            </a:r>
            <a:r>
              <a:rPr lang="fr-FR" b="1" u="sng" dirty="0"/>
              <a:t> 11</a:t>
            </a:r>
            <a:r>
              <a:rPr lang="fr-FR" dirty="0"/>
              <a:t>: Ce sont toutes les charges de fonctionnement de la collectivité. Par rapport à 2020, on repart sur une année à peu près normale. on conserve la location de bungalows (80000€) pour le déplacement de la crèche pendant les travaux du pôle petite enfance; On ajoute des achats de fournitures d’entretien et une provision de l’audit sur les services ainsi qu’un effort supplémentaire sur les balayages des espaces publiques.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b="1" u="sng" dirty="0" err="1"/>
              <a:t>Chp</a:t>
            </a:r>
            <a:r>
              <a:rPr lang="fr-FR" b="1" u="sng" dirty="0"/>
              <a:t> 12 </a:t>
            </a:r>
            <a:r>
              <a:rPr lang="fr-FR" dirty="0"/>
              <a:t>: On applique une hausse mécanique de 1,5%. Il reste toujours le problème de l’absentéisme qui met une grande pression sur ce chapitre.</a:t>
            </a:r>
          </a:p>
          <a:p>
            <a:endParaRPr lang="fr-FR" dirty="0"/>
          </a:p>
          <a:p>
            <a:r>
              <a:rPr lang="fr-FR" b="1" u="sng" dirty="0" err="1"/>
              <a:t>Chp</a:t>
            </a:r>
            <a:r>
              <a:rPr lang="fr-FR" b="1" u="sng" dirty="0"/>
              <a:t> 14 </a:t>
            </a:r>
            <a:r>
              <a:rPr lang="fr-FR" dirty="0"/>
              <a:t>: Attribution de compensation à GP dû au transfert de l’EMMA (260k€) Cette attribution évolue de 11k€ par an jusqu’en 2031 (continuité du transfert de la voirie à GP)</a:t>
            </a:r>
          </a:p>
          <a:p>
            <a:endParaRPr lang="fr-FR" dirty="0"/>
          </a:p>
          <a:p>
            <a:r>
              <a:rPr lang="fr-FR" b="1" u="sng" dirty="0" err="1"/>
              <a:t>Chp</a:t>
            </a:r>
            <a:r>
              <a:rPr lang="fr-FR" b="1" u="sng" dirty="0"/>
              <a:t> 65 </a:t>
            </a:r>
            <a:r>
              <a:rPr lang="fr-FR" dirty="0"/>
              <a:t>: Subvention aux associations :  -107k€  (pas d’avance de la part CAF qui reverse directement au CSC cette année) </a:t>
            </a:r>
          </a:p>
          <a:p>
            <a:r>
              <a:rPr lang="fr-FR" dirty="0"/>
              <a:t>Pour info : On perçoit le remboursement de l’avance faite en 2020 sur les recettes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indemnités maire, adjoints, délégués (baisse de l’indemnité du maire)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b="1" u="sng" dirty="0" err="1"/>
              <a:t>Chp</a:t>
            </a:r>
            <a:r>
              <a:rPr lang="fr-FR" b="1" u="sng" dirty="0"/>
              <a:t> 66 </a:t>
            </a:r>
            <a:r>
              <a:rPr lang="fr-FR" dirty="0"/>
              <a:t>: Ce sont les intérêts d’emprunt, (taux moyen 1,8%)</a:t>
            </a:r>
          </a:p>
          <a:p>
            <a:endParaRPr lang="fr-FR" dirty="0"/>
          </a:p>
          <a:p>
            <a:r>
              <a:rPr lang="fr-FR" b="1" u="sng" dirty="0" err="1"/>
              <a:t>Chp</a:t>
            </a:r>
            <a:r>
              <a:rPr lang="fr-FR" b="1" u="sng" dirty="0"/>
              <a:t> 67 </a:t>
            </a:r>
            <a:r>
              <a:rPr lang="fr-FR" dirty="0"/>
              <a:t>: Par exemple les bourses pour le passage du permis de conduire</a:t>
            </a:r>
          </a:p>
          <a:p>
            <a:endParaRPr lang="fr-FR" dirty="0"/>
          </a:p>
          <a:p>
            <a:r>
              <a:rPr lang="fr-FR" b="1" u="sng" dirty="0" err="1"/>
              <a:t>Chp</a:t>
            </a:r>
            <a:r>
              <a:rPr lang="fr-FR" b="1" u="sng" dirty="0"/>
              <a:t> 23 et 42 </a:t>
            </a:r>
            <a:r>
              <a:rPr lang="fr-FR" dirty="0"/>
              <a:t>: représente l’autofinancement brut 522 500€ </a:t>
            </a:r>
          </a:p>
          <a:p>
            <a:endParaRPr lang="fr-FR" dirty="0"/>
          </a:p>
          <a:p>
            <a:r>
              <a:rPr lang="fr-FR" dirty="0"/>
              <a:t>La section de fonctionnement s’équilibre à 5 483 000€</a:t>
            </a:r>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12</a:t>
            </a:fld>
            <a:endParaRPr lang="fr-FR"/>
          </a:p>
        </p:txBody>
      </p:sp>
    </p:spTree>
    <p:extLst>
      <p:ext uri="{BB962C8B-B14F-4D97-AF65-F5344CB8AC3E}">
        <p14:creationId xmlns:p14="http://schemas.microsoft.com/office/powerpoint/2010/main" val="365052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charges de personnels (</a:t>
            </a:r>
            <a:r>
              <a:rPr lang="fr-FR" dirty="0" err="1"/>
              <a:t>Chp</a:t>
            </a:r>
            <a:r>
              <a:rPr lang="fr-FR" dirty="0"/>
              <a:t> 14) représentent 56% des dépenses courantes de fonctionnement.</a:t>
            </a:r>
          </a:p>
          <a:p>
            <a:r>
              <a:rPr lang="fr-FR" dirty="0"/>
              <a:t>Notre principal soucis vient de l’absentéisme de longue durée. La commune continue de rémunérer les agents tout en les remplaçant </a:t>
            </a:r>
            <a:r>
              <a:rPr lang="fr-FR" sz="1800" kern="1200" dirty="0">
                <a:effectLst/>
                <a:latin typeface="Calibri" panose="020F0502020204030204" pitchFamily="34" charset="0"/>
                <a:ea typeface="Calibri" panose="020F0502020204030204" pitchFamily="34" charset="0"/>
              </a:rPr>
              <a:t>dans certains services pour lesquels il n’est pas possible de procéder autrement (Encadrement d’enfants, restauration, etc…)</a:t>
            </a:r>
            <a:r>
              <a:rPr lang="fr-FR" dirty="0"/>
              <a:t>. C’est ce qui créer une pression importante sur la section de fonctionnement.</a:t>
            </a:r>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13</a:t>
            </a:fld>
            <a:endParaRPr lang="fr-FR"/>
          </a:p>
        </p:txBody>
      </p:sp>
    </p:spTree>
    <p:extLst>
      <p:ext uri="{BB962C8B-B14F-4D97-AF65-F5344CB8AC3E}">
        <p14:creationId xmlns:p14="http://schemas.microsoft.com/office/powerpoint/2010/main" val="3074656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FCTVA n’est pas importante du fait de la faiblesse des travaux effectués en 2020.</a:t>
            </a:r>
          </a:p>
          <a:p>
            <a:endParaRPr lang="fr-FR" dirty="0"/>
          </a:p>
          <a:p>
            <a:r>
              <a:rPr lang="fr-FR" dirty="0"/>
              <a:t>Les trois projets divers pour la subvention du département : Tracteur, informatiques, véhicule électrique.</a:t>
            </a:r>
          </a:p>
          <a:p>
            <a:endParaRPr lang="fr-FR" dirty="0"/>
          </a:p>
          <a:p>
            <a:r>
              <a:rPr lang="fr-FR" dirty="0"/>
              <a:t>Le dossier au FEADER a reçu un avis favorable lors d’une première instruction. Demande à confirmer.</a:t>
            </a:r>
          </a:p>
          <a:p>
            <a:endParaRPr lang="fr-FR" dirty="0"/>
          </a:p>
          <a:p>
            <a:r>
              <a:rPr lang="fr-FR" dirty="0"/>
              <a:t>Une subvention espérée : Etat pour les fouilles archéologique : Si OK, un minimum de 35k€ (max de 85k€). Grande prudence…</a:t>
            </a:r>
          </a:p>
          <a:p>
            <a:endParaRPr lang="fr-FR" dirty="0"/>
          </a:p>
          <a:p>
            <a:r>
              <a:rPr lang="fr-FR" dirty="0"/>
              <a:t>L’autofinancement s’est amélioré en apparence entre 2020 et 2021 mais cela est surtout dû au décalage sur les recettes du remboursement de la CAF sur les subvention au CSC (+100k€). </a:t>
            </a:r>
            <a:r>
              <a:rPr lang="fr-FR" sz="1800" kern="1200" dirty="0">
                <a:effectLst/>
                <a:latin typeface="Calibri" panose="020F0502020204030204" pitchFamily="34" charset="0"/>
                <a:ea typeface="Calibri" panose="020F0502020204030204" pitchFamily="34" charset="0"/>
              </a:rPr>
              <a:t>Mesure non reconduite en 2022.</a:t>
            </a:r>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14</a:t>
            </a:fld>
            <a:endParaRPr lang="fr-FR"/>
          </a:p>
        </p:txBody>
      </p:sp>
    </p:spTree>
    <p:extLst>
      <p:ext uri="{BB962C8B-B14F-4D97-AF65-F5344CB8AC3E}">
        <p14:creationId xmlns:p14="http://schemas.microsoft.com/office/powerpoint/2010/main" val="2252570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u="sng" dirty="0"/>
              <a:t>Dette globale </a:t>
            </a:r>
            <a:r>
              <a:rPr lang="fr-FR" dirty="0"/>
              <a:t>:  environ 3 000 000€, tant que le montant de l’emprunt ne dépasse pas l</a:t>
            </a:r>
            <a:r>
              <a:rPr lang="fr-FR" sz="1800" kern="1200" dirty="0">
                <a:effectLst/>
                <a:latin typeface="Calibri" panose="020F0502020204030204" pitchFamily="34" charset="0"/>
                <a:ea typeface="Calibri" panose="020F0502020204030204" pitchFamily="34" charset="0"/>
              </a:rPr>
              <a:t>e capital des  annuités remboursées </a:t>
            </a:r>
            <a:r>
              <a:rPr lang="fr-FR" dirty="0"/>
              <a:t>, nous faisons baisser le stock de dettes.</a:t>
            </a:r>
          </a:p>
          <a:p>
            <a:endParaRPr lang="fr-FR" dirty="0"/>
          </a:p>
          <a:p>
            <a:r>
              <a:rPr lang="fr-FR" u="sng" dirty="0"/>
              <a:t>Ecole de musique </a:t>
            </a:r>
            <a:r>
              <a:rPr lang="fr-FR" dirty="0"/>
              <a:t>:</a:t>
            </a:r>
          </a:p>
          <a:p>
            <a:r>
              <a:rPr lang="fr-FR" dirty="0"/>
              <a:t>118 000 :  110 000€ pour les travaux (sur 12 ans) , exactement 109 270€</a:t>
            </a:r>
          </a:p>
          <a:p>
            <a:r>
              <a:rPr lang="fr-FR" dirty="0"/>
              <a:t>                 8 000€ pour l’achat de matériel et rénovation.</a:t>
            </a:r>
          </a:p>
          <a:p>
            <a:endParaRPr lang="fr-FR" dirty="0"/>
          </a:p>
          <a:p>
            <a:r>
              <a:rPr lang="fr-FR" u="sng" dirty="0"/>
              <a:t>Pôle petite enfance </a:t>
            </a:r>
            <a:r>
              <a:rPr lang="fr-FR" dirty="0"/>
              <a:t>: on rajoute en provision le montant des fouilles + une provision sur les travaux qui devraient démarrer sur le 2</a:t>
            </a:r>
            <a:r>
              <a:rPr lang="fr-FR" baseline="30000" dirty="0"/>
              <a:t>ème</a:t>
            </a:r>
            <a:r>
              <a:rPr lang="fr-FR" dirty="0"/>
              <a:t> semestre 2021. </a:t>
            </a:r>
            <a:r>
              <a:rPr lang="fr-FR" sz="1800" kern="1200" dirty="0">
                <a:effectLst/>
                <a:latin typeface="Calibri" panose="020F0502020204030204" pitchFamily="34" charset="0"/>
                <a:ea typeface="Calibri" panose="020F0502020204030204" pitchFamily="34" charset="0"/>
              </a:rPr>
              <a:t>L’éventuel complément à inscrire en 2022 dépendra du résultat des appels d’offres en préparation.</a:t>
            </a:r>
            <a:endParaRPr lang="fr-FR" dirty="0"/>
          </a:p>
          <a:p>
            <a:endParaRPr lang="fr-FR" dirty="0"/>
          </a:p>
          <a:p>
            <a:r>
              <a:rPr lang="fr-FR" u="sng" dirty="0"/>
              <a:t>CSC </a:t>
            </a:r>
            <a:r>
              <a:rPr lang="fr-FR" dirty="0"/>
              <a:t>: Une dernière provision permettra de compléter les travaux par le changement de certaines des huisseries restantes.</a:t>
            </a:r>
          </a:p>
          <a:p>
            <a:endParaRPr lang="fr-FR" dirty="0"/>
          </a:p>
          <a:p>
            <a:r>
              <a:rPr lang="fr-FR" u="sng" dirty="0"/>
              <a:t>Quartiers </a:t>
            </a:r>
            <a:r>
              <a:rPr lang="fr-FR" dirty="0"/>
              <a:t>: On continue les études sur les jeux et une réflexion est menée sur les décorations de Noël bien avancée.</a:t>
            </a:r>
          </a:p>
          <a:p>
            <a:endParaRPr lang="fr-FR" dirty="0"/>
          </a:p>
          <a:p>
            <a:r>
              <a:rPr lang="fr-FR" u="sng" dirty="0"/>
              <a:t>Plan de modernisation des services </a:t>
            </a:r>
            <a:r>
              <a:rPr lang="fr-FR" dirty="0"/>
              <a:t>: Tablettes pour les élus, changement d’une bonne partie du parc informatique, du serveur, un système de </a:t>
            </a:r>
            <a:r>
              <a:rPr lang="fr-FR" dirty="0" err="1"/>
              <a:t>visio</a:t>
            </a:r>
            <a:r>
              <a:rPr lang="fr-FR" dirty="0"/>
              <a:t> conférence dans la salle du conseil et des aménagements supplémentaires dans la salle Jean Ferrat.</a:t>
            </a:r>
          </a:p>
          <a:p>
            <a:endParaRPr lang="fr-FR" dirty="0"/>
          </a:p>
          <a:p>
            <a:r>
              <a:rPr lang="fr-FR" u="sng" dirty="0"/>
              <a:t>Equipement courant </a:t>
            </a:r>
            <a:r>
              <a:rPr lang="fr-FR" dirty="0"/>
              <a:t>: achat d’un tracteur pour le CTM (71k€) et divers équipements.</a:t>
            </a:r>
          </a:p>
          <a:p>
            <a:endParaRPr lang="fr-FR" dirty="0"/>
          </a:p>
          <a:p>
            <a:r>
              <a:rPr lang="fr-FR" dirty="0"/>
              <a:t>Le total s’équilibre pour 2021 à 1 141 000€ au quel il faut rajouter les crédits d’opérations engagées ou reportées de 2020 à hauteur de 1 116 000€. Ce qui fait un total de 2 257 000€ pour la section d’investissements.</a:t>
            </a:r>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15</a:t>
            </a:fld>
            <a:endParaRPr lang="fr-FR"/>
          </a:p>
        </p:txBody>
      </p:sp>
    </p:spTree>
    <p:extLst>
      <p:ext uri="{BB962C8B-B14F-4D97-AF65-F5344CB8AC3E}">
        <p14:creationId xmlns:p14="http://schemas.microsoft.com/office/powerpoint/2010/main" val="111449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2</a:t>
            </a:fld>
            <a:endParaRPr lang="fr-FR"/>
          </a:p>
        </p:txBody>
      </p:sp>
    </p:spTree>
    <p:extLst>
      <p:ext uri="{BB962C8B-B14F-4D97-AF65-F5344CB8AC3E}">
        <p14:creationId xmlns:p14="http://schemas.microsoft.com/office/powerpoint/2010/main" val="383833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3</a:t>
            </a:fld>
            <a:endParaRPr lang="fr-FR"/>
          </a:p>
        </p:txBody>
      </p:sp>
    </p:spTree>
    <p:extLst>
      <p:ext uri="{BB962C8B-B14F-4D97-AF65-F5344CB8AC3E}">
        <p14:creationId xmlns:p14="http://schemas.microsoft.com/office/powerpoint/2010/main" val="144719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4</a:t>
            </a:fld>
            <a:endParaRPr lang="fr-FR"/>
          </a:p>
        </p:txBody>
      </p:sp>
    </p:spTree>
    <p:extLst>
      <p:ext uri="{BB962C8B-B14F-4D97-AF65-F5344CB8AC3E}">
        <p14:creationId xmlns:p14="http://schemas.microsoft.com/office/powerpoint/2010/main" val="50009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5</a:t>
            </a:fld>
            <a:endParaRPr lang="fr-FR"/>
          </a:p>
        </p:txBody>
      </p:sp>
    </p:spTree>
    <p:extLst>
      <p:ext uri="{BB962C8B-B14F-4D97-AF65-F5344CB8AC3E}">
        <p14:creationId xmlns:p14="http://schemas.microsoft.com/office/powerpoint/2010/main" val="104255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constate que, depuis 2012, la DGF a quasiment été divisée par 2.  Encore -18 000€ de baisse entre 2020 et 2021</a:t>
            </a:r>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6</a:t>
            </a:fld>
            <a:endParaRPr lang="fr-FR"/>
          </a:p>
        </p:txBody>
      </p:sp>
    </p:spTree>
    <p:extLst>
      <p:ext uri="{BB962C8B-B14F-4D97-AF65-F5344CB8AC3E}">
        <p14:creationId xmlns:p14="http://schemas.microsoft.com/office/powerpoint/2010/main" val="2991792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peut noter que le rebond de 2019 est dû à la vente de la PIC qui a rapporté 186k€ de TADM.</a:t>
            </a:r>
          </a:p>
          <a:p>
            <a:r>
              <a:rPr lang="fr-FR" dirty="0"/>
              <a:t>La baisse des dépenses et recettes de 2020 a aussi été accélérée par le transfert de l’EMMA.</a:t>
            </a:r>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7</a:t>
            </a:fld>
            <a:endParaRPr lang="fr-FR"/>
          </a:p>
        </p:txBody>
      </p:sp>
    </p:spTree>
    <p:extLst>
      <p:ext uri="{BB962C8B-B14F-4D97-AF65-F5344CB8AC3E}">
        <p14:creationId xmlns:p14="http://schemas.microsoft.com/office/powerpoint/2010/main" val="246156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8</a:t>
            </a:fld>
            <a:endParaRPr lang="fr-FR"/>
          </a:p>
        </p:txBody>
      </p:sp>
    </p:spTree>
    <p:extLst>
      <p:ext uri="{BB962C8B-B14F-4D97-AF65-F5344CB8AC3E}">
        <p14:creationId xmlns:p14="http://schemas.microsoft.com/office/powerpoint/2010/main" val="216140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lgn="l" rtl="0" eaLnBrk="1" fontAlgn="b" latinLnBrk="0" hangingPunct="1">
              <a:spcBef>
                <a:spcPts val="0"/>
              </a:spcBef>
              <a:spcAft>
                <a:spcPts val="0"/>
              </a:spcAft>
            </a:pPr>
            <a:r>
              <a:rPr lang="fr-FR" sz="1800" b="1" i="0" u="none" strike="noStrike" kern="1200" dirty="0">
                <a:solidFill>
                  <a:srgbClr val="000000"/>
                </a:solidFill>
                <a:effectLst/>
                <a:latin typeface="Calibri" panose="020F0502020204030204" pitchFamily="34" charset="0"/>
              </a:rPr>
              <a:t>Observations</a:t>
            </a:r>
            <a:r>
              <a:rPr lang="fr-FR" sz="1800" b="0" i="0" u="none" strike="noStrike" kern="1200" dirty="0">
                <a:solidFill>
                  <a:srgbClr val="000000"/>
                </a:solidFill>
                <a:effectLst/>
                <a:latin typeface="Calibri" panose="020F0502020204030204" pitchFamily="34" charset="0"/>
              </a:rPr>
              <a:t>: la taxe d'habitation sur les résidences secondaires continue à être versée</a:t>
            </a:r>
            <a:endParaRPr lang="fr-FR"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fr-FR" sz="1800" b="0" i="0" u="none" strike="noStrike" kern="1200" dirty="0">
                <a:solidFill>
                  <a:srgbClr val="000000"/>
                </a:solidFill>
                <a:effectLst/>
                <a:latin typeface="Calibri" panose="020F0502020204030204" pitchFamily="34" charset="0"/>
              </a:rPr>
              <a:t>aux communes mais son produit devrait être anecdotique pour Migné-Auxances</a:t>
            </a:r>
            <a:endParaRPr lang="fr-FR"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fr-FR" sz="1800" b="0" i="0" u="none" strike="noStrike" kern="1200" dirty="0">
                <a:solidFill>
                  <a:srgbClr val="000000"/>
                </a:solidFill>
                <a:effectLst/>
                <a:latin typeface="Calibri" panose="020F0502020204030204" pitchFamily="34" charset="0"/>
              </a:rPr>
              <a:t>Par ailleurs, la base de calcul de référence du foncier va tenir compte des politiques </a:t>
            </a:r>
            <a:endParaRPr lang="fr-FR"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fr-FR" sz="1800" b="0" i="0" u="none" strike="noStrike" kern="1200" dirty="0">
                <a:solidFill>
                  <a:srgbClr val="000000"/>
                </a:solidFill>
                <a:effectLst/>
                <a:latin typeface="Calibri" panose="020F0502020204030204" pitchFamily="34" charset="0"/>
              </a:rPr>
              <a:t>d'abattement ou d'exonérations mises en place par le Département</a:t>
            </a:r>
            <a:endParaRPr lang="fr-FR"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fr-FR" sz="1800" b="0" i="0" u="none" strike="noStrike" kern="1200" dirty="0">
                <a:solidFill>
                  <a:srgbClr val="000000"/>
                </a:solidFill>
                <a:effectLst/>
                <a:latin typeface="Calibri" panose="020F0502020204030204" pitchFamily="34" charset="0"/>
              </a:rPr>
              <a:t>A ce jour, aucune information n'a été communiquée aux communes.</a:t>
            </a:r>
            <a:endParaRPr lang="fr-FR" sz="1800" b="0" i="0" u="none" strike="noStrike" dirty="0">
              <a:effectLst/>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DB6FEED-7982-446D-A4FE-2008064EC97D}" type="slidenum">
              <a:rPr lang="fr-FR" smtClean="0"/>
              <a:t>9</a:t>
            </a:fld>
            <a:endParaRPr lang="fr-FR"/>
          </a:p>
        </p:txBody>
      </p:sp>
    </p:spTree>
    <p:extLst>
      <p:ext uri="{BB962C8B-B14F-4D97-AF65-F5344CB8AC3E}">
        <p14:creationId xmlns:p14="http://schemas.microsoft.com/office/powerpoint/2010/main" val="66613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FA1DB9F-06EB-4BB3-84AB-3858AEF08648}" type="datetimeFigureOut">
              <a:rPr lang="fr-FR" smtClean="0"/>
              <a:t>23/03/2021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D633AC-5507-4A12-A9B9-EE6D176A6683}" type="slidenum">
              <a:rPr lang="fr-FR" smtClean="0"/>
              <a:t>‹N°›</a:t>
            </a:fld>
            <a:endParaRPr lang="fr-FR"/>
          </a:p>
        </p:txBody>
      </p:sp>
    </p:spTree>
    <p:extLst>
      <p:ext uri="{BB962C8B-B14F-4D97-AF65-F5344CB8AC3E}">
        <p14:creationId xmlns:p14="http://schemas.microsoft.com/office/powerpoint/2010/main" val="325238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A1DB9F-06EB-4BB3-84AB-3858AEF08648}" type="datetimeFigureOut">
              <a:rPr lang="fr-FR" smtClean="0"/>
              <a:t>23/03/2021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D633AC-5507-4A12-A9B9-EE6D176A6683}" type="slidenum">
              <a:rPr lang="fr-FR" smtClean="0"/>
              <a:t>‹N°›</a:t>
            </a:fld>
            <a:endParaRPr lang="fr-FR"/>
          </a:p>
        </p:txBody>
      </p:sp>
    </p:spTree>
    <p:extLst>
      <p:ext uri="{BB962C8B-B14F-4D97-AF65-F5344CB8AC3E}">
        <p14:creationId xmlns:p14="http://schemas.microsoft.com/office/powerpoint/2010/main" val="1929660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A1DB9F-06EB-4BB3-84AB-3858AEF08648}" type="datetimeFigureOut">
              <a:rPr lang="fr-FR" smtClean="0"/>
              <a:t>23/03/2021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D633AC-5507-4A12-A9B9-EE6D176A6683}" type="slidenum">
              <a:rPr lang="fr-FR" smtClean="0"/>
              <a:t>‹N°›</a:t>
            </a:fld>
            <a:endParaRPr lang="fr-FR"/>
          </a:p>
        </p:txBody>
      </p:sp>
    </p:spTree>
    <p:extLst>
      <p:ext uri="{BB962C8B-B14F-4D97-AF65-F5344CB8AC3E}">
        <p14:creationId xmlns:p14="http://schemas.microsoft.com/office/powerpoint/2010/main" val="1274079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16000" y="762000"/>
            <a:ext cx="105664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1117601" y="2362201"/>
            <a:ext cx="5027084" cy="3724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347884" y="2362201"/>
            <a:ext cx="5027083" cy="3724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3251201" y="6248401"/>
            <a:ext cx="2840567" cy="474663"/>
          </a:xfrm>
        </p:spPr>
        <p:txBody>
          <a:bodyPr/>
          <a:lstStyle>
            <a:lvl1pPr>
              <a:defRPr/>
            </a:lvl1pPr>
          </a:lstStyle>
          <a:p>
            <a:endParaRPr lang="fr-FR"/>
          </a:p>
        </p:txBody>
      </p:sp>
      <p:sp>
        <p:nvSpPr>
          <p:cNvPr id="6" name="Espace réservé du pied de page 5"/>
          <p:cNvSpPr>
            <a:spLocks noGrp="1"/>
          </p:cNvSpPr>
          <p:nvPr>
            <p:ph type="ftr" sz="quarter" idx="11"/>
          </p:nvPr>
        </p:nvSpPr>
        <p:spPr>
          <a:xfrm>
            <a:off x="7721600" y="6248401"/>
            <a:ext cx="3862917" cy="474663"/>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112184" y="6242050"/>
            <a:ext cx="783167" cy="488950"/>
          </a:xfrm>
        </p:spPr>
        <p:txBody>
          <a:bodyPr/>
          <a:lstStyle>
            <a:lvl1pPr>
              <a:defRPr/>
            </a:lvl1pPr>
          </a:lstStyle>
          <a:p>
            <a:fld id="{31E1BB69-125A-4B5F-BE32-2CBD797131E3}" type="slidenum">
              <a:rPr lang="fr-FR"/>
              <a:pPr/>
              <a:t>‹N°›</a:t>
            </a:fld>
            <a:endParaRPr lang="fr-FR"/>
          </a:p>
        </p:txBody>
      </p:sp>
    </p:spTree>
    <p:extLst>
      <p:ext uri="{BB962C8B-B14F-4D97-AF65-F5344CB8AC3E}">
        <p14:creationId xmlns:p14="http://schemas.microsoft.com/office/powerpoint/2010/main" val="2025522549"/>
      </p:ext>
    </p:extLst>
  </p:cSld>
  <p:clrMapOvr>
    <a:masterClrMapping/>
  </p:clrMapOvr>
  <p:transition spd="med">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A1DB9F-06EB-4BB3-84AB-3858AEF08648}" type="datetimeFigureOut">
              <a:rPr lang="fr-FR" smtClean="0"/>
              <a:t>23/03/2021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D633AC-5507-4A12-A9B9-EE6D176A6683}" type="slidenum">
              <a:rPr lang="fr-FR" smtClean="0"/>
              <a:t>‹N°›</a:t>
            </a:fld>
            <a:endParaRPr lang="fr-FR"/>
          </a:p>
        </p:txBody>
      </p:sp>
    </p:spTree>
    <p:extLst>
      <p:ext uri="{BB962C8B-B14F-4D97-AF65-F5344CB8AC3E}">
        <p14:creationId xmlns:p14="http://schemas.microsoft.com/office/powerpoint/2010/main" val="289592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FA1DB9F-06EB-4BB3-84AB-3858AEF08648}" type="datetimeFigureOut">
              <a:rPr lang="fr-FR" smtClean="0"/>
              <a:t>23/03/2021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D633AC-5507-4A12-A9B9-EE6D176A6683}" type="slidenum">
              <a:rPr lang="fr-FR" smtClean="0"/>
              <a:t>‹N°›</a:t>
            </a:fld>
            <a:endParaRPr lang="fr-FR"/>
          </a:p>
        </p:txBody>
      </p:sp>
    </p:spTree>
    <p:extLst>
      <p:ext uri="{BB962C8B-B14F-4D97-AF65-F5344CB8AC3E}">
        <p14:creationId xmlns:p14="http://schemas.microsoft.com/office/powerpoint/2010/main" val="290485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FA1DB9F-06EB-4BB3-84AB-3858AEF08648}" type="datetimeFigureOut">
              <a:rPr lang="fr-FR" smtClean="0"/>
              <a:t>23/03/2021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D633AC-5507-4A12-A9B9-EE6D176A6683}" type="slidenum">
              <a:rPr lang="fr-FR" smtClean="0"/>
              <a:t>‹N°›</a:t>
            </a:fld>
            <a:endParaRPr lang="fr-FR"/>
          </a:p>
        </p:txBody>
      </p:sp>
    </p:spTree>
    <p:extLst>
      <p:ext uri="{BB962C8B-B14F-4D97-AF65-F5344CB8AC3E}">
        <p14:creationId xmlns:p14="http://schemas.microsoft.com/office/powerpoint/2010/main" val="341184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FA1DB9F-06EB-4BB3-84AB-3858AEF08648}" type="datetimeFigureOut">
              <a:rPr lang="fr-FR" smtClean="0"/>
              <a:t>23/03/2021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D633AC-5507-4A12-A9B9-EE6D176A6683}" type="slidenum">
              <a:rPr lang="fr-FR" smtClean="0"/>
              <a:t>‹N°›</a:t>
            </a:fld>
            <a:endParaRPr lang="fr-FR"/>
          </a:p>
        </p:txBody>
      </p:sp>
    </p:spTree>
    <p:extLst>
      <p:ext uri="{BB962C8B-B14F-4D97-AF65-F5344CB8AC3E}">
        <p14:creationId xmlns:p14="http://schemas.microsoft.com/office/powerpoint/2010/main" val="206343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FA1DB9F-06EB-4BB3-84AB-3858AEF08648}" type="datetimeFigureOut">
              <a:rPr lang="fr-FR" smtClean="0"/>
              <a:t>23/03/2021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D633AC-5507-4A12-A9B9-EE6D176A6683}" type="slidenum">
              <a:rPr lang="fr-FR" smtClean="0"/>
              <a:t>‹N°›</a:t>
            </a:fld>
            <a:endParaRPr lang="fr-FR"/>
          </a:p>
        </p:txBody>
      </p:sp>
    </p:spTree>
    <p:extLst>
      <p:ext uri="{BB962C8B-B14F-4D97-AF65-F5344CB8AC3E}">
        <p14:creationId xmlns:p14="http://schemas.microsoft.com/office/powerpoint/2010/main" val="247007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A1DB9F-06EB-4BB3-84AB-3858AEF08648}" type="datetimeFigureOut">
              <a:rPr lang="fr-FR" smtClean="0"/>
              <a:t>23/03/2021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D633AC-5507-4A12-A9B9-EE6D176A6683}" type="slidenum">
              <a:rPr lang="fr-FR" smtClean="0"/>
              <a:t>‹N°›</a:t>
            </a:fld>
            <a:endParaRPr lang="fr-FR"/>
          </a:p>
        </p:txBody>
      </p:sp>
    </p:spTree>
    <p:extLst>
      <p:ext uri="{BB962C8B-B14F-4D97-AF65-F5344CB8AC3E}">
        <p14:creationId xmlns:p14="http://schemas.microsoft.com/office/powerpoint/2010/main" val="30487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FA1DB9F-06EB-4BB3-84AB-3858AEF08648}" type="datetimeFigureOut">
              <a:rPr lang="fr-FR" smtClean="0"/>
              <a:t>23/03/2021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D633AC-5507-4A12-A9B9-EE6D176A6683}" type="slidenum">
              <a:rPr lang="fr-FR" smtClean="0"/>
              <a:t>‹N°›</a:t>
            </a:fld>
            <a:endParaRPr lang="fr-FR"/>
          </a:p>
        </p:txBody>
      </p:sp>
    </p:spTree>
    <p:extLst>
      <p:ext uri="{BB962C8B-B14F-4D97-AF65-F5344CB8AC3E}">
        <p14:creationId xmlns:p14="http://schemas.microsoft.com/office/powerpoint/2010/main" val="221628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FA1DB9F-06EB-4BB3-84AB-3858AEF08648}" type="datetimeFigureOut">
              <a:rPr lang="fr-FR" smtClean="0"/>
              <a:t>23/03/2021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D633AC-5507-4A12-A9B9-EE6D176A6683}" type="slidenum">
              <a:rPr lang="fr-FR" smtClean="0"/>
              <a:t>‹N°›</a:t>
            </a:fld>
            <a:endParaRPr lang="fr-FR"/>
          </a:p>
        </p:txBody>
      </p:sp>
    </p:spTree>
    <p:extLst>
      <p:ext uri="{BB962C8B-B14F-4D97-AF65-F5344CB8AC3E}">
        <p14:creationId xmlns:p14="http://schemas.microsoft.com/office/powerpoint/2010/main" val="398143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1DB9F-06EB-4BB3-84AB-3858AEF08648}" type="datetimeFigureOut">
              <a:rPr lang="fr-FR" smtClean="0"/>
              <a:t>23/03/2021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633AC-5507-4A12-A9B9-EE6D176A6683}" type="slidenum">
              <a:rPr lang="fr-FR" smtClean="0"/>
              <a:t>‹N°›</a:t>
            </a:fld>
            <a:endParaRPr lang="fr-FR"/>
          </a:p>
        </p:txBody>
      </p:sp>
    </p:spTree>
    <p:extLst>
      <p:ext uri="{BB962C8B-B14F-4D97-AF65-F5344CB8AC3E}">
        <p14:creationId xmlns:p14="http://schemas.microsoft.com/office/powerpoint/2010/main" val="1342865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dob%202014%20DEPENSES%20DE%20FCT.docx"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1524000" y="1268760"/>
            <a:ext cx="9144000" cy="1224136"/>
          </a:xfrm>
        </p:spPr>
        <p:txBody>
          <a:bodyPr>
            <a:normAutofit fontScale="90000"/>
          </a:bodyPr>
          <a:lstStyle/>
          <a:p>
            <a:r>
              <a:rPr lang="fr-FR" b="1" dirty="0">
                <a:solidFill>
                  <a:srgbClr val="000099"/>
                </a:solidFill>
              </a:rPr>
              <a:t>DEBAT D’ORIENTATIONS BUDGETAIRES</a:t>
            </a:r>
            <a:r>
              <a:rPr lang="fr-FR" dirty="0"/>
              <a:t/>
            </a:r>
            <a:br>
              <a:rPr lang="fr-FR" dirty="0"/>
            </a:br>
            <a:endParaRPr lang="fr-FR" dirty="0"/>
          </a:p>
        </p:txBody>
      </p:sp>
      <p:sp>
        <p:nvSpPr>
          <p:cNvPr id="2051" name="Rectangle 3"/>
          <p:cNvSpPr>
            <a:spLocks noGrp="1" noChangeArrowheads="1"/>
          </p:cNvSpPr>
          <p:nvPr>
            <p:ph type="subTitle" idx="1"/>
          </p:nvPr>
        </p:nvSpPr>
        <p:spPr>
          <a:xfrm>
            <a:off x="7032625" y="2852739"/>
            <a:ext cx="3384550" cy="1152525"/>
          </a:xfrm>
        </p:spPr>
        <p:txBody>
          <a:bodyPr/>
          <a:lstStyle/>
          <a:p>
            <a:r>
              <a:rPr lang="fr-FR" sz="6600" b="1" dirty="0">
                <a:solidFill>
                  <a:srgbClr val="000099"/>
                </a:solidFill>
              </a:rPr>
              <a:t>2 0 2 1</a:t>
            </a:r>
          </a:p>
        </p:txBody>
      </p:sp>
      <p:sp>
        <p:nvSpPr>
          <p:cNvPr id="2052" name="Text Box 4"/>
          <p:cNvSpPr txBox="1">
            <a:spLocks noChangeArrowheads="1"/>
          </p:cNvSpPr>
          <p:nvPr/>
        </p:nvSpPr>
        <p:spPr bwMode="auto">
          <a:xfrm>
            <a:off x="1774825" y="260351"/>
            <a:ext cx="2952750" cy="366713"/>
          </a:xfrm>
          <a:prstGeom prst="rect">
            <a:avLst/>
          </a:prstGeom>
          <a:noFill/>
          <a:ln w="9525">
            <a:noFill/>
            <a:miter lim="800000"/>
            <a:headEnd/>
            <a:tailEnd/>
          </a:ln>
          <a:effectLst/>
        </p:spPr>
        <p:txBody>
          <a:bodyPr>
            <a:spAutoFit/>
          </a:bodyPr>
          <a:lstStyle/>
          <a:p>
            <a:pPr>
              <a:spcBef>
                <a:spcPct val="50000"/>
              </a:spcBef>
            </a:pPr>
            <a:endParaRPr lang="fr-FR" dirty="0"/>
          </a:p>
        </p:txBody>
      </p:sp>
      <p:sp>
        <p:nvSpPr>
          <p:cNvPr id="205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wrap="none" anchor="ctr">
            <a:spAutoFit/>
          </a:bodyPr>
          <a:lstStyle/>
          <a:p>
            <a:endParaRPr lang="fr-FR" dirty="0"/>
          </a:p>
        </p:txBody>
      </p:sp>
      <p:sp>
        <p:nvSpPr>
          <p:cNvPr id="2057" name="Text Box 9"/>
          <p:cNvSpPr txBox="1">
            <a:spLocks noChangeArrowheads="1"/>
          </p:cNvSpPr>
          <p:nvPr/>
        </p:nvSpPr>
        <p:spPr bwMode="auto">
          <a:xfrm>
            <a:off x="3071664" y="5734051"/>
            <a:ext cx="7596336" cy="584775"/>
          </a:xfrm>
          <a:prstGeom prst="rect">
            <a:avLst/>
          </a:prstGeom>
          <a:noFill/>
          <a:ln w="9525">
            <a:noFill/>
            <a:miter lim="800000"/>
            <a:headEnd/>
            <a:tailEnd/>
          </a:ln>
          <a:effectLst/>
        </p:spPr>
        <p:txBody>
          <a:bodyPr wrap="square">
            <a:spAutoFit/>
          </a:bodyPr>
          <a:lstStyle/>
          <a:p>
            <a:pPr>
              <a:spcBef>
                <a:spcPct val="50000"/>
              </a:spcBef>
            </a:pPr>
            <a:r>
              <a:rPr lang="fr-FR" sz="3200" b="1" dirty="0">
                <a:solidFill>
                  <a:srgbClr val="000099"/>
                </a:solidFill>
              </a:rPr>
              <a:t>Conseil municipal du 22 mars 2021</a:t>
            </a:r>
          </a:p>
        </p:txBody>
      </p:sp>
      <p:pic>
        <p:nvPicPr>
          <p:cNvPr id="8" name="Image 7" descr="Logoentete.eps"/>
          <p:cNvPicPr>
            <a:picLocks noChangeAspect="1" noChangeArrowheads="1"/>
          </p:cNvPicPr>
          <p:nvPr/>
        </p:nvPicPr>
        <p:blipFill>
          <a:blip r:embed="rId3" cstate="print"/>
          <a:srcRect/>
          <a:stretch>
            <a:fillRect/>
          </a:stretch>
        </p:blipFill>
        <p:spPr bwMode="auto">
          <a:xfrm>
            <a:off x="34834" y="34881"/>
            <a:ext cx="2429692" cy="863890"/>
          </a:xfrm>
          <a:prstGeom prst="rect">
            <a:avLst/>
          </a:prstGeom>
          <a:noFill/>
          <a:ln w="9525">
            <a:noFill/>
            <a:miter lim="800000"/>
            <a:headEnd/>
            <a:tailEnd/>
          </a:ln>
        </p:spPr>
      </p:pic>
    </p:spTree>
    <p:extLst>
      <p:ext uri="{BB962C8B-B14F-4D97-AF65-F5344CB8AC3E}">
        <p14:creationId xmlns:p14="http://schemas.microsoft.com/office/powerpoint/2010/main" val="286597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1524000" y="4581128"/>
            <a:ext cx="8989368" cy="2420888"/>
          </a:xfrm>
        </p:spPr>
        <p:txBody>
          <a:bodyPr>
            <a:normAutofit/>
          </a:bodyPr>
          <a:lstStyle/>
          <a:p>
            <a:pPr algn="ctr">
              <a:lnSpc>
                <a:spcPct val="55000"/>
              </a:lnSpc>
              <a:buFont typeface="Wingdings" pitchFamily="2" charset="2"/>
              <a:buNone/>
            </a:pPr>
            <a:r>
              <a:rPr lang="fr-FR" b="1" dirty="0">
                <a:solidFill>
                  <a:srgbClr val="000099"/>
                </a:solidFill>
              </a:rPr>
              <a:t>RECETTES</a:t>
            </a:r>
          </a:p>
          <a:p>
            <a:pPr>
              <a:lnSpc>
                <a:spcPct val="65000"/>
              </a:lnSpc>
              <a:buFont typeface="Wingdings" pitchFamily="2" charset="2"/>
              <a:buNone/>
            </a:pPr>
            <a:endParaRPr lang="fr-FR" sz="2400" dirty="0"/>
          </a:p>
          <a:p>
            <a:pPr>
              <a:lnSpc>
                <a:spcPct val="65000"/>
              </a:lnSpc>
              <a:buFont typeface="Wingdings" pitchFamily="2" charset="2"/>
              <a:buNone/>
            </a:pPr>
            <a:endParaRPr lang="fr-FR" sz="2400" dirty="0"/>
          </a:p>
          <a:p>
            <a:pPr>
              <a:lnSpc>
                <a:spcPct val="65000"/>
              </a:lnSpc>
              <a:buFont typeface="Wingdings" pitchFamily="2" charset="2"/>
              <a:buNone/>
            </a:pPr>
            <a:endParaRPr lang="fr-FR" sz="2400" dirty="0"/>
          </a:p>
          <a:p>
            <a:pPr>
              <a:lnSpc>
                <a:spcPct val="65000"/>
              </a:lnSpc>
              <a:buFont typeface="Wingdings" pitchFamily="2" charset="2"/>
              <a:buNone/>
            </a:pPr>
            <a:endParaRPr lang="fr-FR" sz="2400" dirty="0"/>
          </a:p>
          <a:p>
            <a:pPr algn="ctr">
              <a:lnSpc>
                <a:spcPct val="65000"/>
              </a:lnSpc>
              <a:buFont typeface="Wingdings" pitchFamily="2" charset="2"/>
              <a:buNone/>
            </a:pPr>
            <a:r>
              <a:rPr lang="fr-FR" sz="1600" b="1" dirty="0">
                <a:solidFill>
                  <a:srgbClr val="FF0000"/>
                </a:solidFill>
              </a:rPr>
              <a:t> Augmentation des recettes courantes de 79 373€ soit  +1,6% (4 970 973 – 4 891 600)</a:t>
            </a:r>
          </a:p>
          <a:p>
            <a:pPr algn="ctr">
              <a:lnSpc>
                <a:spcPct val="65000"/>
              </a:lnSpc>
              <a:buFont typeface="Wingdings" pitchFamily="2" charset="2"/>
              <a:buNone/>
            </a:pPr>
            <a:endParaRPr lang="fr-FR" sz="2900" b="1" dirty="0">
              <a:solidFill>
                <a:srgbClr val="FF0000"/>
              </a:solidFill>
            </a:endParaRPr>
          </a:p>
          <a:p>
            <a:pPr lvl="8"/>
            <a:endParaRPr lang="fr-FR" sz="1200" dirty="0">
              <a:solidFill>
                <a:srgbClr val="000099"/>
              </a:solidFill>
            </a:endParaRPr>
          </a:p>
        </p:txBody>
      </p:sp>
      <p:graphicFrame>
        <p:nvGraphicFramePr>
          <p:cNvPr id="8100" name="Group 932"/>
          <p:cNvGraphicFramePr>
            <a:graphicFrameLocks noGrp="1"/>
          </p:cNvGraphicFramePr>
          <p:nvPr>
            <p:ph sz="half" idx="2"/>
            <p:extLst>
              <p:ext uri="{D42A27DB-BD31-4B8C-83A1-F6EECF244321}">
                <p14:modId xmlns:p14="http://schemas.microsoft.com/office/powerpoint/2010/main" val="3901327845"/>
              </p:ext>
            </p:extLst>
          </p:nvPr>
        </p:nvGraphicFramePr>
        <p:xfrm>
          <a:off x="1523984" y="437018"/>
          <a:ext cx="9144032" cy="5544616"/>
        </p:xfrm>
        <a:graphic>
          <a:graphicData uri="http://schemas.openxmlformats.org/drawingml/2006/table">
            <a:tbl>
              <a:tblPr/>
              <a:tblGrid>
                <a:gridCol w="1441450">
                  <a:extLst>
                    <a:ext uri="{9D8B030D-6E8A-4147-A177-3AD203B41FA5}">
                      <a16:colId xmlns:a16="http://schemas.microsoft.com/office/drawing/2014/main" xmlns="" val="20000"/>
                    </a:ext>
                  </a:extLst>
                </a:gridCol>
                <a:gridCol w="2879725">
                  <a:extLst>
                    <a:ext uri="{9D8B030D-6E8A-4147-A177-3AD203B41FA5}">
                      <a16:colId xmlns:a16="http://schemas.microsoft.com/office/drawing/2014/main" xmlns="" val="20001"/>
                    </a:ext>
                  </a:extLst>
                </a:gridCol>
                <a:gridCol w="1619250">
                  <a:extLst>
                    <a:ext uri="{9D8B030D-6E8A-4147-A177-3AD203B41FA5}">
                      <a16:colId xmlns:a16="http://schemas.microsoft.com/office/drawing/2014/main" xmlns="" val="20002"/>
                    </a:ext>
                  </a:extLst>
                </a:gridCol>
                <a:gridCol w="1583935">
                  <a:extLst>
                    <a:ext uri="{9D8B030D-6E8A-4147-A177-3AD203B41FA5}">
                      <a16:colId xmlns:a16="http://schemas.microsoft.com/office/drawing/2014/main" xmlns="" val="20003"/>
                    </a:ext>
                  </a:extLst>
                </a:gridCol>
                <a:gridCol w="1619672">
                  <a:extLst>
                    <a:ext uri="{9D8B030D-6E8A-4147-A177-3AD203B41FA5}">
                      <a16:colId xmlns:a16="http://schemas.microsoft.com/office/drawing/2014/main" xmlns="" val="20004"/>
                    </a:ext>
                  </a:extLst>
                </a:gridCol>
              </a:tblGrid>
              <a:tr h="6496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CHAPITRES</a:t>
                      </a: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LIBELLES</a:t>
                      </a:r>
                      <a:endParaRPr kumimoji="0" lang="fr-FR" sz="18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BUDGET 2020</a:t>
                      </a:r>
                      <a:endParaRPr kumimoji="0" lang="fr-FR" sz="18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REALISE 2020</a:t>
                      </a:r>
                      <a:endParaRPr kumimoji="0" lang="fr-FR" sz="18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PREVISIONS 2021</a:t>
                      </a:r>
                      <a:endParaRPr kumimoji="0" lang="fr-FR" sz="18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0"/>
                  </a:ext>
                </a:extLst>
              </a:tr>
              <a:tr h="44631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013</a:t>
                      </a:r>
                      <a:endParaRPr kumimoji="0" lang="fr-FR" sz="18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cs typeface="Arial" charset="0"/>
                        </a:rPr>
                        <a:t>Atténuation de charges</a:t>
                      </a:r>
                      <a:endParaRPr kumimoji="0" lang="fr-FR"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90 000,00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90 253,52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46 000,00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r h="3712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70</a:t>
                      </a:r>
                      <a:endParaRPr kumimoji="0" lang="fr-FR" sz="18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cs typeface="Arial" charset="0"/>
                        </a:rPr>
                        <a:t>Produits des services</a:t>
                      </a:r>
                      <a:endParaRPr kumimoji="0" lang="fr-FR"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337 000,00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353 187,80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426 605,00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2"/>
                  </a:ext>
                </a:extLst>
              </a:tr>
              <a:tr h="3712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73</a:t>
                      </a:r>
                      <a:endParaRPr kumimoji="0" lang="fr-FR" sz="18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cs typeface="Arial" charset="0"/>
                        </a:rPr>
                        <a:t>Impôts et taxes</a:t>
                      </a:r>
                      <a:endParaRPr kumimoji="0" lang="fr-FR"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3 534 000,00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3 525 021,59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3 594 068,00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3"/>
                  </a:ext>
                </a:extLst>
              </a:tr>
              <a:tr h="3712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74</a:t>
                      </a:r>
                      <a:endParaRPr kumimoji="0" lang="fr-FR" sz="18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cs typeface="Arial" charset="0"/>
                        </a:rPr>
                        <a:t>Dotations et participations</a:t>
                      </a:r>
                      <a:endParaRPr kumimoji="0" lang="fr-FR"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lumMod val="95000"/>
                              <a:lumOff val="5000"/>
                            </a:schemeClr>
                          </a:solidFill>
                          <a:effectLst/>
                          <a:latin typeface="Arial" charset="0"/>
                        </a:rPr>
                        <a:t>909 500,00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910 324,96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lumMod val="95000"/>
                              <a:lumOff val="5000"/>
                            </a:schemeClr>
                          </a:solidFill>
                          <a:effectLst/>
                          <a:latin typeface="Arial" charset="0"/>
                        </a:rPr>
                        <a:t>890 000,00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4"/>
                  </a:ext>
                </a:extLst>
              </a:tr>
              <a:tr h="64966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75</a:t>
                      </a:r>
                      <a:endParaRPr kumimoji="0" lang="fr-FR" sz="18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cs typeface="Arial" charset="0"/>
                        </a:rPr>
                        <a:t>Autres produits de gestion courante</a:t>
                      </a:r>
                      <a:endParaRPr kumimoji="0" lang="fr-FR"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21 000,00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15 418,44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14 200,00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5"/>
                  </a:ext>
                </a:extLst>
              </a:tr>
              <a:tr h="3712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rPr>
                        <a:t>Produits financiers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100,00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11,20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100,00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6"/>
                  </a:ext>
                </a:extLst>
              </a:tr>
              <a:tr h="37123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000099"/>
                          </a:solidFill>
                          <a:effectLst/>
                          <a:latin typeface="Arial" charset="0"/>
                        </a:rPr>
                        <a:t>TOTAL des recettes courantes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fr-FR"/>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000099"/>
                          </a:solidFill>
                          <a:effectLst/>
                          <a:latin typeface="Arial" charset="0"/>
                        </a:rPr>
                        <a:t>4 891 600,00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000099"/>
                          </a:solidFill>
                          <a:effectLst/>
                          <a:latin typeface="Arial" charset="0"/>
                        </a:rPr>
                        <a:t>4 894 217,51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000099"/>
                          </a:solidFill>
                          <a:effectLst/>
                          <a:latin typeface="Arial" charset="0"/>
                        </a:rPr>
                        <a:t>4 970 973,00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7"/>
                  </a:ext>
                </a:extLst>
              </a:tr>
              <a:tr h="3712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CC0000"/>
                          </a:solidFill>
                          <a:effectLst/>
                          <a:latin typeface="Arial" charset="0"/>
                        </a:rPr>
                        <a:t>02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rgbClr val="CC0000"/>
                          </a:solidFill>
                          <a:effectLst/>
                          <a:latin typeface="Arial" charset="0"/>
                        </a:rPr>
                        <a:t>Excédent reporté</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CC0000"/>
                          </a:solidFill>
                          <a:effectLst/>
                          <a:latin typeface="Arial" charset="0"/>
                        </a:rPr>
                        <a:t>516 713,26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fr-FR" sz="1800" b="1" i="0" u="none" strike="noStrike" cap="none" normalizeH="0" baseline="0" dirty="0">
                          <a:ln>
                            <a:noFill/>
                          </a:ln>
                          <a:solidFill>
                            <a:srgbClr val="CC0000"/>
                          </a:solidFill>
                          <a:effectLst/>
                          <a:latin typeface="Arial" charset="0"/>
                        </a:rPr>
                        <a:t>516 713,26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CC0000"/>
                          </a:solidFill>
                          <a:effectLst/>
                          <a:latin typeface="Arial" charset="0"/>
                        </a:rPr>
                        <a:t>475 944,84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8"/>
                  </a:ext>
                </a:extLst>
              </a:tr>
              <a:tr h="3712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77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rPr>
                        <a:t>Produits exceptionnels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2 286,74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25,79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28 682,16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9"/>
                  </a:ext>
                </a:extLst>
              </a:tr>
              <a:tr h="64966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042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rPr>
                        <a:t>Opérations d’ordre entre sections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7 400,00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dirty="0">
                          <a:ln>
                            <a:noFill/>
                          </a:ln>
                          <a:solidFill>
                            <a:schemeClr val="tx1"/>
                          </a:solidFill>
                          <a:effectLst/>
                          <a:latin typeface="Arial" charset="0"/>
                        </a:rPr>
                        <a:t>        7 376,75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7 400,00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10"/>
                  </a:ext>
                </a:extLst>
              </a:tr>
              <a:tr h="550672">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cs typeface="Arial" charset="0"/>
                        </a:rPr>
                        <a:t> </a:t>
                      </a:r>
                      <a:r>
                        <a:rPr kumimoji="0" lang="fr-FR" sz="1800" b="1" i="0" u="none" strike="noStrike" cap="none" normalizeH="0" baseline="0" dirty="0">
                          <a:ln>
                            <a:noFill/>
                          </a:ln>
                          <a:solidFill>
                            <a:srgbClr val="000099"/>
                          </a:solidFill>
                          <a:effectLst/>
                          <a:latin typeface="Arial" charset="0"/>
                        </a:rPr>
                        <a:t>TOTAL</a:t>
                      </a:r>
                      <a:endParaRPr kumimoji="0" lang="fr-FR" sz="1800" b="1" i="0" u="none" strike="noStrike" cap="none" normalizeH="0" baseline="0" dirty="0">
                        <a:ln>
                          <a:noFill/>
                        </a:ln>
                        <a:solidFill>
                          <a:schemeClr val="accent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fr-FR"/>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fr-FR" sz="1800" b="1" i="0" u="none" strike="noStrike" cap="none" normalizeH="0" baseline="0" dirty="0">
                          <a:ln>
                            <a:noFill/>
                          </a:ln>
                          <a:solidFill>
                            <a:srgbClr val="000099"/>
                          </a:solidFill>
                          <a:effectLst/>
                          <a:latin typeface="Arial" charset="0"/>
                        </a:rPr>
                        <a:t>5 418 000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fr-FR" sz="1800" b="1" i="0" u="none" strike="noStrike" cap="none" normalizeH="0" baseline="0" dirty="0">
                          <a:ln>
                            <a:noFill/>
                          </a:ln>
                          <a:solidFill>
                            <a:srgbClr val="000099"/>
                          </a:solidFill>
                          <a:effectLst/>
                          <a:latin typeface="Arial" charset="0"/>
                        </a:rPr>
                        <a:t>5 418 333,31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fr-FR" sz="1800" b="1" i="0" u="none" strike="noStrike" cap="none" normalizeH="0" baseline="0" dirty="0">
                          <a:ln>
                            <a:noFill/>
                          </a:ln>
                          <a:solidFill>
                            <a:srgbClr val="000099"/>
                          </a:solidFill>
                          <a:effectLst/>
                          <a:latin typeface="Arial" charset="0"/>
                        </a:rPr>
                        <a:t>5 483 000,00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11"/>
                  </a:ext>
                </a:extLst>
              </a:tr>
            </a:tbl>
          </a:graphicData>
        </a:graphic>
      </p:graphicFrame>
      <p:sp>
        <p:nvSpPr>
          <p:cNvPr id="7173" name="Text Box 5"/>
          <p:cNvSpPr txBox="1">
            <a:spLocks noChangeArrowheads="1"/>
          </p:cNvSpPr>
          <p:nvPr/>
        </p:nvSpPr>
        <p:spPr bwMode="auto">
          <a:xfrm>
            <a:off x="1518288" y="-13499"/>
            <a:ext cx="2843808" cy="784830"/>
          </a:xfrm>
          <a:prstGeom prst="rect">
            <a:avLst/>
          </a:prstGeom>
          <a:noFill/>
          <a:ln w="9525">
            <a:noFill/>
            <a:miter lim="800000"/>
            <a:headEnd/>
            <a:tailEnd/>
          </a:ln>
          <a:effectLst/>
        </p:spPr>
        <p:txBody>
          <a:bodyPr wrap="square">
            <a:spAutoFit/>
          </a:bodyPr>
          <a:lstStyle/>
          <a:p>
            <a:pPr>
              <a:spcBef>
                <a:spcPct val="50000"/>
              </a:spcBef>
            </a:pPr>
            <a:r>
              <a:rPr lang="fr-FR" b="1" dirty="0">
                <a:solidFill>
                  <a:srgbClr val="000099"/>
                </a:solidFill>
              </a:rPr>
              <a:t>DOB 2021 – </a:t>
            </a:r>
            <a:endParaRPr lang="fr-FR" b="1" dirty="0">
              <a:solidFill>
                <a:srgbClr val="FF0000"/>
              </a:solidFill>
            </a:endParaRPr>
          </a:p>
          <a:p>
            <a:pPr>
              <a:spcBef>
                <a:spcPct val="50000"/>
              </a:spcBef>
            </a:pPr>
            <a:r>
              <a:rPr lang="fr-FR" b="1" dirty="0"/>
              <a:t>  RECETTES        </a:t>
            </a:r>
          </a:p>
        </p:txBody>
      </p:sp>
      <p:sp>
        <p:nvSpPr>
          <p:cNvPr id="7471" name="Line 303"/>
          <p:cNvSpPr>
            <a:spLocks noChangeShapeType="1"/>
          </p:cNvSpPr>
          <p:nvPr/>
        </p:nvSpPr>
        <p:spPr bwMode="auto">
          <a:xfrm>
            <a:off x="1518288" y="149290"/>
            <a:ext cx="0" cy="2025650"/>
          </a:xfrm>
          <a:prstGeom prst="line">
            <a:avLst/>
          </a:prstGeom>
          <a:noFill/>
          <a:ln w="12700" cap="rnd">
            <a:solidFill>
              <a:srgbClr val="000000"/>
            </a:solidFill>
            <a:round/>
            <a:headEnd/>
            <a:tailEnd/>
          </a:ln>
          <a:effectLst/>
        </p:spPr>
        <p:txBody>
          <a:bodyPr/>
          <a:lstStyle/>
          <a:p>
            <a:endParaRPr lang="fr-FR" dirty="0"/>
          </a:p>
        </p:txBody>
      </p:sp>
      <p:sp>
        <p:nvSpPr>
          <p:cNvPr id="4" name="ZoneTexte 3">
            <a:extLst>
              <a:ext uri="{FF2B5EF4-FFF2-40B4-BE49-F238E27FC236}">
                <a16:creationId xmlns:a16="http://schemas.microsoft.com/office/drawing/2014/main" xmlns="" id="{34DA4BB8-6CCD-4FD6-84E8-AB416B22F210}"/>
              </a:ext>
            </a:extLst>
          </p:cNvPr>
          <p:cNvSpPr txBox="1"/>
          <p:nvPr/>
        </p:nvSpPr>
        <p:spPr>
          <a:xfrm>
            <a:off x="2430216" y="-27986"/>
            <a:ext cx="7331568" cy="461665"/>
          </a:xfrm>
          <a:prstGeom prst="rect">
            <a:avLst/>
          </a:prstGeom>
          <a:noFill/>
        </p:spPr>
        <p:txBody>
          <a:bodyPr wrap="square" rtlCol="0">
            <a:spAutoFit/>
          </a:bodyPr>
          <a:lstStyle/>
          <a:p>
            <a:pPr algn="ctr"/>
            <a:r>
              <a:rPr lang="fr-FR" sz="2400" b="1" dirty="0">
                <a:solidFill>
                  <a:srgbClr val="002060"/>
                </a:solidFill>
              </a:rPr>
              <a:t>Section de Fonctionnement : recettes</a:t>
            </a:r>
          </a:p>
        </p:txBody>
      </p:sp>
      <p:pic>
        <p:nvPicPr>
          <p:cNvPr id="10" name="Image 9">
            <a:extLst>
              <a:ext uri="{FF2B5EF4-FFF2-40B4-BE49-F238E27FC236}">
                <a16:creationId xmlns:a16="http://schemas.microsoft.com/office/drawing/2014/main" xmlns="" id="{12967BB9-8CCA-4ABC-A199-9EA1D97DBAD1}"/>
              </a:ext>
            </a:extLst>
          </p:cNvPr>
          <p:cNvPicPr>
            <a:picLocks noChangeAspect="1"/>
          </p:cNvPicPr>
          <p:nvPr/>
        </p:nvPicPr>
        <p:blipFill>
          <a:blip r:embed="rId3"/>
          <a:stretch>
            <a:fillRect/>
          </a:stretch>
        </p:blipFill>
        <p:spPr>
          <a:xfrm>
            <a:off x="70371" y="0"/>
            <a:ext cx="1442222" cy="512638"/>
          </a:xfrm>
          <a:prstGeom prst="rect">
            <a:avLst/>
          </a:prstGeom>
        </p:spPr>
      </p:pic>
    </p:spTree>
    <p:extLst>
      <p:ext uri="{BB962C8B-B14F-4D97-AF65-F5344CB8AC3E}">
        <p14:creationId xmlns:p14="http://schemas.microsoft.com/office/powerpoint/2010/main" val="2352128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xmlns="" id="{E08D54E6-91EA-4085-B2D1-3C8381985231}"/>
              </a:ext>
            </a:extLst>
          </p:cNvPr>
          <p:cNvGraphicFramePr>
            <a:graphicFrameLocks/>
          </p:cNvGraphicFramePr>
          <p:nvPr>
            <p:extLst>
              <p:ext uri="{D42A27DB-BD31-4B8C-83A1-F6EECF244321}">
                <p14:modId xmlns:p14="http://schemas.microsoft.com/office/powerpoint/2010/main" val="3536253446"/>
              </p:ext>
            </p:extLst>
          </p:nvPr>
        </p:nvGraphicFramePr>
        <p:xfrm>
          <a:off x="1841281" y="670034"/>
          <a:ext cx="8509438" cy="56361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a:extLst>
              <a:ext uri="{FF2B5EF4-FFF2-40B4-BE49-F238E27FC236}">
                <a16:creationId xmlns:a16="http://schemas.microsoft.com/office/drawing/2014/main" xmlns="" id="{E26A0DA6-E1FB-4662-9A89-5C525672D54E}"/>
              </a:ext>
            </a:extLst>
          </p:cNvPr>
          <p:cNvPicPr>
            <a:picLocks noChangeAspect="1"/>
          </p:cNvPicPr>
          <p:nvPr/>
        </p:nvPicPr>
        <p:blipFill>
          <a:blip r:embed="rId4"/>
          <a:stretch>
            <a:fillRect/>
          </a:stretch>
        </p:blipFill>
        <p:spPr>
          <a:xfrm>
            <a:off x="70371" y="0"/>
            <a:ext cx="1442222" cy="512638"/>
          </a:xfrm>
          <a:prstGeom prst="rect">
            <a:avLst/>
          </a:prstGeom>
        </p:spPr>
      </p:pic>
    </p:spTree>
    <p:extLst>
      <p:ext uri="{BB962C8B-B14F-4D97-AF65-F5344CB8AC3E}">
        <p14:creationId xmlns:p14="http://schemas.microsoft.com/office/powerpoint/2010/main" val="1048570811"/>
      </p:ext>
    </p:extLst>
  </p:cSld>
  <p:clrMapOvr>
    <a:masterClrMapping/>
  </p:clrMapOvr>
  <p:transition spd="med">
    <p:randomBa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1799431" y="2122478"/>
            <a:ext cx="8593138" cy="4786322"/>
          </a:xfrm>
        </p:spPr>
        <p:txBody>
          <a:bodyPr>
            <a:normAutofit lnSpcReduction="10000"/>
          </a:bodyPr>
          <a:lstStyle/>
          <a:p>
            <a:pPr algn="ctr">
              <a:lnSpc>
                <a:spcPct val="60000"/>
              </a:lnSpc>
              <a:buFont typeface="Wingdings" pitchFamily="2" charset="2"/>
              <a:buNone/>
            </a:pPr>
            <a:endParaRPr lang="fr-FR" sz="2000" b="1" dirty="0">
              <a:solidFill>
                <a:srgbClr val="000099"/>
              </a:solidFill>
            </a:endParaRPr>
          </a:p>
          <a:p>
            <a:pPr algn="ctr">
              <a:lnSpc>
                <a:spcPct val="60000"/>
              </a:lnSpc>
              <a:buFont typeface="Wingdings" pitchFamily="2" charset="2"/>
              <a:buNone/>
            </a:pPr>
            <a:endParaRPr lang="fr-FR" sz="2000" b="1" dirty="0">
              <a:solidFill>
                <a:srgbClr val="000099"/>
              </a:solidFill>
            </a:endParaRPr>
          </a:p>
          <a:p>
            <a:pPr>
              <a:lnSpc>
                <a:spcPct val="60000"/>
              </a:lnSpc>
            </a:pPr>
            <a:endParaRPr lang="fr-FR" sz="2000" dirty="0"/>
          </a:p>
          <a:p>
            <a:pPr>
              <a:lnSpc>
                <a:spcPct val="60000"/>
              </a:lnSpc>
            </a:pPr>
            <a:endParaRPr lang="fr-FR" sz="2000" dirty="0"/>
          </a:p>
          <a:p>
            <a:pPr>
              <a:lnSpc>
                <a:spcPct val="60000"/>
              </a:lnSpc>
            </a:pPr>
            <a:endParaRPr lang="fr-FR" sz="2000" dirty="0"/>
          </a:p>
          <a:p>
            <a:pPr>
              <a:lnSpc>
                <a:spcPct val="60000"/>
              </a:lnSpc>
            </a:pPr>
            <a:endParaRPr lang="fr-FR" sz="2000" dirty="0"/>
          </a:p>
          <a:p>
            <a:pPr>
              <a:lnSpc>
                <a:spcPct val="60000"/>
              </a:lnSpc>
            </a:pPr>
            <a:endParaRPr lang="fr-FR" sz="2000" dirty="0"/>
          </a:p>
          <a:p>
            <a:pPr>
              <a:lnSpc>
                <a:spcPct val="60000"/>
              </a:lnSpc>
            </a:pPr>
            <a:endParaRPr lang="fr-FR" sz="2000" dirty="0"/>
          </a:p>
          <a:p>
            <a:pPr>
              <a:lnSpc>
                <a:spcPct val="60000"/>
              </a:lnSpc>
            </a:pPr>
            <a:endParaRPr lang="fr-FR" sz="2000" dirty="0"/>
          </a:p>
          <a:p>
            <a:pPr>
              <a:lnSpc>
                <a:spcPct val="60000"/>
              </a:lnSpc>
            </a:pPr>
            <a:endParaRPr lang="fr-FR" sz="2000" dirty="0"/>
          </a:p>
          <a:p>
            <a:pPr>
              <a:lnSpc>
                <a:spcPct val="60000"/>
              </a:lnSpc>
            </a:pPr>
            <a:endParaRPr lang="fr-FR" sz="2000" dirty="0"/>
          </a:p>
          <a:p>
            <a:pPr>
              <a:lnSpc>
                <a:spcPct val="60000"/>
              </a:lnSpc>
            </a:pPr>
            <a:endParaRPr lang="fr-FR" sz="2000" dirty="0"/>
          </a:p>
          <a:p>
            <a:pPr>
              <a:lnSpc>
                <a:spcPct val="60000"/>
              </a:lnSpc>
            </a:pPr>
            <a:endParaRPr lang="fr-FR" sz="2000" dirty="0"/>
          </a:p>
          <a:p>
            <a:pPr>
              <a:lnSpc>
                <a:spcPct val="60000"/>
              </a:lnSpc>
            </a:pPr>
            <a:endParaRPr lang="fr-FR" sz="2000" dirty="0"/>
          </a:p>
          <a:p>
            <a:pPr algn="ctr">
              <a:lnSpc>
                <a:spcPct val="60000"/>
              </a:lnSpc>
              <a:buFont typeface="Wingdings" pitchFamily="2" charset="2"/>
              <a:buNone/>
            </a:pPr>
            <a:endParaRPr lang="fr-FR" sz="1800" b="1" dirty="0">
              <a:solidFill>
                <a:srgbClr val="000099"/>
              </a:solidFill>
            </a:endParaRPr>
          </a:p>
          <a:p>
            <a:pPr algn="ctr">
              <a:lnSpc>
                <a:spcPct val="60000"/>
              </a:lnSpc>
              <a:buFont typeface="Wingdings" pitchFamily="2" charset="2"/>
              <a:buNone/>
            </a:pPr>
            <a:r>
              <a:rPr lang="fr-FR" sz="1700" b="1" dirty="0">
                <a:solidFill>
                  <a:srgbClr val="000099"/>
                </a:solidFill>
                <a:hlinkClick r:id="rId3" action="ppaction://hlinkfile"/>
              </a:rPr>
              <a:t>dépenses courantes </a:t>
            </a:r>
            <a:r>
              <a:rPr lang="fr-FR" sz="1700" b="1" dirty="0">
                <a:solidFill>
                  <a:srgbClr val="000099"/>
                </a:solidFill>
              </a:rPr>
              <a:t> identiques aux prévisions de 2020 </a:t>
            </a:r>
          </a:p>
          <a:p>
            <a:pPr>
              <a:lnSpc>
                <a:spcPct val="90000"/>
              </a:lnSpc>
              <a:buFont typeface="Wingdings" pitchFamily="2" charset="2"/>
              <a:buNone/>
            </a:pPr>
            <a:endParaRPr lang="fr-FR" sz="1700" dirty="0"/>
          </a:p>
        </p:txBody>
      </p:sp>
      <p:graphicFrame>
        <p:nvGraphicFramePr>
          <p:cNvPr id="10151" name="Group 935"/>
          <p:cNvGraphicFramePr>
            <a:graphicFrameLocks noGrp="1"/>
          </p:cNvGraphicFramePr>
          <p:nvPr>
            <p:ph sz="half" idx="2"/>
            <p:extLst>
              <p:ext uri="{D42A27DB-BD31-4B8C-83A1-F6EECF244321}">
                <p14:modId xmlns:p14="http://schemas.microsoft.com/office/powerpoint/2010/main" val="1620888437"/>
              </p:ext>
            </p:extLst>
          </p:nvPr>
        </p:nvGraphicFramePr>
        <p:xfrm>
          <a:off x="1572096" y="461665"/>
          <a:ext cx="9349904" cy="5681551"/>
        </p:xfrm>
        <a:graphic>
          <a:graphicData uri="http://schemas.openxmlformats.org/drawingml/2006/table">
            <a:tbl>
              <a:tblPr/>
              <a:tblGrid>
                <a:gridCol w="1548578">
                  <a:extLst>
                    <a:ext uri="{9D8B030D-6E8A-4147-A177-3AD203B41FA5}">
                      <a16:colId xmlns:a16="http://schemas.microsoft.com/office/drawing/2014/main" xmlns="" val="20000"/>
                    </a:ext>
                  </a:extLst>
                </a:gridCol>
                <a:gridCol w="2832567">
                  <a:extLst>
                    <a:ext uri="{9D8B030D-6E8A-4147-A177-3AD203B41FA5}">
                      <a16:colId xmlns:a16="http://schemas.microsoft.com/office/drawing/2014/main" xmlns="" val="20001"/>
                    </a:ext>
                  </a:extLst>
                </a:gridCol>
                <a:gridCol w="1504750">
                  <a:extLst>
                    <a:ext uri="{9D8B030D-6E8A-4147-A177-3AD203B41FA5}">
                      <a16:colId xmlns:a16="http://schemas.microsoft.com/office/drawing/2014/main" xmlns="" val="20002"/>
                    </a:ext>
                  </a:extLst>
                </a:gridCol>
                <a:gridCol w="1710923">
                  <a:extLst>
                    <a:ext uri="{9D8B030D-6E8A-4147-A177-3AD203B41FA5}">
                      <a16:colId xmlns:a16="http://schemas.microsoft.com/office/drawing/2014/main" xmlns="" val="20003"/>
                    </a:ext>
                  </a:extLst>
                </a:gridCol>
                <a:gridCol w="1753086">
                  <a:extLst>
                    <a:ext uri="{9D8B030D-6E8A-4147-A177-3AD203B41FA5}">
                      <a16:colId xmlns:a16="http://schemas.microsoft.com/office/drawing/2014/main" xmlns="" val="20004"/>
                    </a:ext>
                  </a:extLst>
                </a:gridCol>
              </a:tblGrid>
              <a:tr h="58794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DEPENSES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CHAPITRES    </a:t>
                      </a: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LIBELLES</a:t>
                      </a: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BUDGET</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2020</a:t>
                      </a: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REALISE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2020</a:t>
                      </a: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PREVISIONS 2021</a:t>
                      </a: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00"/>
                  </a:ext>
                </a:extLst>
              </a:tr>
              <a:tr h="34038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011</a:t>
                      </a: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charset="0"/>
                          <a:cs typeface="Arial" charset="0"/>
                        </a:rPr>
                        <a:t>Charges à caractère général</a:t>
                      </a:r>
                      <a:endParaRPr kumimoji="0" lang="fr-FR" sz="16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1 149 000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980 193,73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1 213 500,00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01"/>
                  </a:ext>
                </a:extLst>
              </a:tr>
              <a:tr h="3642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012</a:t>
                      </a: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charset="0"/>
                          <a:cs typeface="Arial" charset="0"/>
                        </a:rPr>
                        <a:t>Charges de personnel</a:t>
                      </a:r>
                      <a:endParaRPr kumimoji="0" lang="fr-FR" sz="16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2 700 000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2 625 247,61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2 740 000,00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02"/>
                  </a:ext>
                </a:extLst>
              </a:tr>
              <a:tr h="34038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014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charset="0"/>
                        </a:rPr>
                        <a:t>Atténuation de produits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248 000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247 069,00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259 000,00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03"/>
                  </a:ext>
                </a:extLst>
              </a:tr>
              <a:tr h="58794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65</a:t>
                      </a: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charset="0"/>
                          <a:cs typeface="Arial" charset="0"/>
                        </a:rPr>
                        <a:t>Autres charges de gestion courante</a:t>
                      </a:r>
                      <a:endParaRPr kumimoji="0" lang="fr-FR" sz="16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Arial" charset="0"/>
                        </a:rPr>
                        <a:t>744 500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Arial" charset="0"/>
                        </a:rPr>
                        <a:t>676 536,46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Arial" charset="0"/>
                        </a:rPr>
                        <a:t>635 000,00</a:t>
                      </a:r>
                    </a:p>
                    <a:p>
                      <a:pPr marL="342900" marR="0" lvl="0" indent="-342900" algn="r" defTabSz="914400" rtl="0" eaLnBrk="1" fontAlgn="b"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04"/>
                  </a:ext>
                </a:extLst>
              </a:tr>
              <a:tr h="34038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66</a:t>
                      </a: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charset="0"/>
                          <a:cs typeface="Arial" charset="0"/>
                        </a:rPr>
                        <a:t>Charges financières</a:t>
                      </a:r>
                      <a:endParaRPr kumimoji="0" lang="fr-FR" sz="16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65 000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58 472,74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59 000,00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05"/>
                  </a:ext>
                </a:extLst>
              </a:tr>
              <a:tr h="340387">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cs typeface="Arial" charset="0"/>
                        </a:rPr>
                        <a:t>Sous total des dépenses courantes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hMerge="1">
                  <a:txBody>
                    <a:bodyPr/>
                    <a:lstStyle/>
                    <a:p>
                      <a:endParaRPr lang="fr-FR"/>
                    </a:p>
                  </a:txBody>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rPr>
                        <a:t> 4 906 500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rPr>
                        <a:t> 4 587 519,54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rPr>
                        <a:t> 4 906 500,00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06"/>
                  </a:ext>
                </a:extLst>
              </a:tr>
              <a:tr h="43742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67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charset="0"/>
                          <a:cs typeface="Arial" charset="0"/>
                        </a:rPr>
                        <a:t>Charges exceptionnelles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14 000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303,86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14 000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07"/>
                  </a:ext>
                </a:extLst>
              </a:tr>
              <a:tr h="34038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022</a:t>
                      </a:r>
                      <a:endParaRPr kumimoji="0" lang="fr-FR" sz="16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charset="0"/>
                          <a:cs typeface="Arial" charset="0"/>
                        </a:rPr>
                        <a:t>Dépenses imprévues</a:t>
                      </a:r>
                      <a:endParaRPr kumimoji="0" lang="fr-FR" sz="16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40 000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40 000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08"/>
                  </a:ext>
                </a:extLst>
              </a:tr>
              <a:tr h="48672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cs typeface="Arial" charset="0"/>
                        </a:rPr>
                        <a:t>023</a:t>
                      </a:r>
                      <a:endParaRPr kumimoji="0" lang="fr-FR" sz="1600" b="1" i="0" u="none" strike="noStrike" cap="none" normalizeH="0" baseline="0" dirty="0">
                        <a:ln>
                          <a:noFill/>
                        </a:ln>
                        <a:solidFill>
                          <a:srgbClr val="000099"/>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rPr>
                        <a:t>Virement à la section d’inv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CC0000"/>
                          </a:solidFill>
                          <a:effectLst/>
                          <a:latin typeface="Arial" charset="0"/>
                        </a:rPr>
                        <a:t>103 000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rgbClr val="CC0000"/>
                          </a:solidFill>
                          <a:effectLst/>
                          <a:latin typeface="Arial" charset="0"/>
                        </a:rPr>
                        <a:t>513,37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CC0000"/>
                          </a:solidFill>
                          <a:effectLst/>
                          <a:latin typeface="Arial" charset="0"/>
                        </a:rPr>
                        <a:t>140 500,00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09"/>
                  </a:ext>
                </a:extLst>
              </a:tr>
              <a:tr h="48672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042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Opérations d’ordre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354 500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354 051,70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382 000,00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10"/>
                  </a:ext>
                </a:extLst>
              </a:tr>
              <a:tr h="440673">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rPr>
                        <a:t>Sous total des dépenses fonctionnement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hMerge="1">
                  <a:txBody>
                    <a:bodyPr/>
                    <a:lstStyle/>
                    <a:p>
                      <a:endParaRPr lang="fr-FR"/>
                    </a:p>
                  </a:txBody>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rPr>
                        <a:t> 511 500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rPr>
                        <a:t> 354 868,93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rPr>
                        <a:t> 576 500,00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11"/>
                  </a:ext>
                </a:extLst>
              </a:tr>
              <a:tr h="587941">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cs typeface="Arial" charset="0"/>
                        </a:rPr>
                        <a:t>TOTAL </a:t>
                      </a:r>
                      <a:endParaRPr kumimoji="0" lang="fr-FR" sz="1600" b="1" i="0" u="none" strike="noStrike" cap="none" normalizeH="0" baseline="0" dirty="0">
                        <a:ln>
                          <a:noFill/>
                        </a:ln>
                        <a:solidFill>
                          <a:srgbClr val="000099"/>
                        </a:solidFill>
                        <a:effectLst/>
                        <a:latin typeface="Arial"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rgbClr val="000099"/>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hMerge="1">
                  <a:txBody>
                    <a:bodyPr/>
                    <a:lstStyle/>
                    <a:p>
                      <a:endParaRPr lang="fr-FR"/>
                    </a:p>
                  </a:txBody>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rPr>
                        <a:t>5 418 000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rPr>
                        <a:t>4 942 388,47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99"/>
                          </a:solidFill>
                          <a:effectLst/>
                          <a:latin typeface="Arial" charset="0"/>
                        </a:rPr>
                        <a:t>5 483 000,00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schemeClr>
                        </a:gs>
                        <a:gs pos="64999">
                          <a:srgbClr val="F0EBD5"/>
                        </a:gs>
                        <a:gs pos="100000">
                          <a:srgbClr val="D1C39F"/>
                        </a:gs>
                      </a:gsLst>
                      <a:lin ang="5400000" scaled="0"/>
                    </a:gradFill>
                  </a:tcPr>
                </a:tc>
                <a:extLst>
                  <a:ext uri="{0D108BD9-81ED-4DB2-BD59-A6C34878D82A}">
                    <a16:rowId xmlns:a16="http://schemas.microsoft.com/office/drawing/2014/main" xmlns="" val="10012"/>
                  </a:ext>
                </a:extLst>
              </a:tr>
            </a:tbl>
          </a:graphicData>
        </a:graphic>
      </p:graphicFrame>
      <p:sp>
        <p:nvSpPr>
          <p:cNvPr id="9220" name="Text Box 4"/>
          <p:cNvSpPr txBox="1">
            <a:spLocks noChangeArrowheads="1"/>
          </p:cNvSpPr>
          <p:nvPr/>
        </p:nvSpPr>
        <p:spPr bwMode="auto">
          <a:xfrm>
            <a:off x="1524000" y="0"/>
            <a:ext cx="2339752" cy="369332"/>
          </a:xfrm>
          <a:prstGeom prst="rect">
            <a:avLst/>
          </a:prstGeom>
          <a:noFill/>
          <a:ln w="9525">
            <a:noFill/>
            <a:miter lim="800000"/>
            <a:headEnd/>
            <a:tailEnd/>
          </a:ln>
          <a:effectLst/>
        </p:spPr>
        <p:txBody>
          <a:bodyPr wrap="square">
            <a:spAutoFit/>
          </a:bodyPr>
          <a:lstStyle/>
          <a:p>
            <a:pPr>
              <a:spcBef>
                <a:spcPct val="50000"/>
              </a:spcBef>
            </a:pPr>
            <a:r>
              <a:rPr lang="fr-FR" b="1" dirty="0">
                <a:solidFill>
                  <a:srgbClr val="000099"/>
                </a:solidFill>
              </a:rPr>
              <a:t>D0B 2021– </a:t>
            </a:r>
            <a:endParaRPr lang="fr-FR" b="1" dirty="0">
              <a:solidFill>
                <a:srgbClr val="FF0000"/>
              </a:solidFill>
            </a:endParaRPr>
          </a:p>
        </p:txBody>
      </p:sp>
      <p:sp>
        <p:nvSpPr>
          <p:cNvPr id="2" name="ZoneTexte 1">
            <a:extLst>
              <a:ext uri="{FF2B5EF4-FFF2-40B4-BE49-F238E27FC236}">
                <a16:creationId xmlns:a16="http://schemas.microsoft.com/office/drawing/2014/main" xmlns="" id="{C9B73508-58B7-4811-A378-7FE978A41407}"/>
              </a:ext>
            </a:extLst>
          </p:cNvPr>
          <p:cNvSpPr txBox="1"/>
          <p:nvPr/>
        </p:nvSpPr>
        <p:spPr>
          <a:xfrm>
            <a:off x="2946400" y="0"/>
            <a:ext cx="7721600" cy="461665"/>
          </a:xfrm>
          <a:prstGeom prst="rect">
            <a:avLst/>
          </a:prstGeom>
          <a:noFill/>
        </p:spPr>
        <p:txBody>
          <a:bodyPr wrap="square" rtlCol="0">
            <a:spAutoFit/>
          </a:bodyPr>
          <a:lstStyle/>
          <a:p>
            <a:pPr algn="ctr"/>
            <a:r>
              <a:rPr lang="fr-FR" sz="2400" b="1" dirty="0">
                <a:solidFill>
                  <a:srgbClr val="002060"/>
                </a:solidFill>
              </a:rPr>
              <a:t>Section de fonctionnement : Dépenses</a:t>
            </a:r>
          </a:p>
        </p:txBody>
      </p:sp>
      <p:pic>
        <p:nvPicPr>
          <p:cNvPr id="7" name="Image 6">
            <a:extLst>
              <a:ext uri="{FF2B5EF4-FFF2-40B4-BE49-F238E27FC236}">
                <a16:creationId xmlns:a16="http://schemas.microsoft.com/office/drawing/2014/main" xmlns="" id="{345B4DAF-988A-4472-9377-7A2EDA9A0D6E}"/>
              </a:ext>
            </a:extLst>
          </p:cNvPr>
          <p:cNvPicPr>
            <a:picLocks noChangeAspect="1"/>
          </p:cNvPicPr>
          <p:nvPr/>
        </p:nvPicPr>
        <p:blipFill>
          <a:blip r:embed="rId4"/>
          <a:stretch>
            <a:fillRect/>
          </a:stretch>
        </p:blipFill>
        <p:spPr>
          <a:xfrm>
            <a:off x="70371" y="0"/>
            <a:ext cx="1442222" cy="512638"/>
          </a:xfrm>
          <a:prstGeom prst="rect">
            <a:avLst/>
          </a:prstGeom>
        </p:spPr>
      </p:pic>
    </p:spTree>
    <p:extLst>
      <p:ext uri="{BB962C8B-B14F-4D97-AF65-F5344CB8AC3E}">
        <p14:creationId xmlns:p14="http://schemas.microsoft.com/office/powerpoint/2010/main" val="2425621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xmlns="" id="{158B69C8-2720-4487-8030-16FE2E6AFA60}"/>
              </a:ext>
            </a:extLst>
          </p:cNvPr>
          <p:cNvGraphicFramePr>
            <a:graphicFrameLocks/>
          </p:cNvGraphicFramePr>
          <p:nvPr>
            <p:extLst>
              <p:ext uri="{D42A27DB-BD31-4B8C-83A1-F6EECF244321}">
                <p14:modId xmlns:p14="http://schemas.microsoft.com/office/powerpoint/2010/main" val="3215386381"/>
              </p:ext>
            </p:extLst>
          </p:nvPr>
        </p:nvGraphicFramePr>
        <p:xfrm>
          <a:off x="1862958" y="630620"/>
          <a:ext cx="8818180" cy="5510049"/>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a:extLst>
              <a:ext uri="{FF2B5EF4-FFF2-40B4-BE49-F238E27FC236}">
                <a16:creationId xmlns:a16="http://schemas.microsoft.com/office/drawing/2014/main" xmlns="" id="{9C90CF0F-27B8-4205-86AB-A64F02F68441}"/>
              </a:ext>
            </a:extLst>
          </p:cNvPr>
          <p:cNvPicPr>
            <a:picLocks noChangeAspect="1"/>
          </p:cNvPicPr>
          <p:nvPr/>
        </p:nvPicPr>
        <p:blipFill>
          <a:blip r:embed="rId4"/>
          <a:stretch>
            <a:fillRect/>
          </a:stretch>
        </p:blipFill>
        <p:spPr>
          <a:xfrm>
            <a:off x="70371" y="0"/>
            <a:ext cx="1442222" cy="512638"/>
          </a:xfrm>
          <a:prstGeom prst="rect">
            <a:avLst/>
          </a:prstGeom>
        </p:spPr>
      </p:pic>
    </p:spTree>
    <p:extLst>
      <p:ext uri="{BB962C8B-B14F-4D97-AF65-F5344CB8AC3E}">
        <p14:creationId xmlns:p14="http://schemas.microsoft.com/office/powerpoint/2010/main" val="19107286"/>
      </p:ext>
    </p:extLst>
  </p:cSld>
  <p:clrMapOvr>
    <a:masterClrMapping/>
  </p:clrMapOvr>
  <p:transition spd="med">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au 5">
                <a:extLst>
                  <a:ext uri="{FF2B5EF4-FFF2-40B4-BE49-F238E27FC236}">
                    <a16:creationId xmlns:a16="http://schemas.microsoft.com/office/drawing/2014/main" xmlns="" id="{566A1388-1754-4714-B9FC-92240C30CFFA}"/>
                  </a:ext>
                </a:extLst>
              </p:cNvPr>
              <p:cNvGraphicFramePr>
                <a:graphicFrameLocks noGrp="1"/>
              </p:cNvGraphicFramePr>
              <p:nvPr>
                <p:ph sz="half" idx="2"/>
                <p:extLst>
                  <p:ext uri="{D42A27DB-BD31-4B8C-83A1-F6EECF244321}">
                    <p14:modId xmlns:p14="http://schemas.microsoft.com/office/powerpoint/2010/main" val="863626754"/>
                  </p:ext>
                </p:extLst>
              </p:nvPr>
            </p:nvGraphicFramePr>
            <p:xfrm>
              <a:off x="1452880" y="1"/>
              <a:ext cx="8890000" cy="6528318"/>
            </p:xfrm>
            <a:graphic>
              <a:graphicData uri="http://schemas.openxmlformats.org/drawingml/2006/table">
                <a:tbl>
                  <a:tblPr firstRow="1" bandRow="1">
                    <a:tableStyleId>{5C22544A-7EE6-4342-B048-85BDC9FD1C3A}</a:tableStyleId>
                  </a:tblPr>
                  <a:tblGrid>
                    <a:gridCol w="4445000">
                      <a:extLst>
                        <a:ext uri="{9D8B030D-6E8A-4147-A177-3AD203B41FA5}">
                          <a16:colId xmlns:a16="http://schemas.microsoft.com/office/drawing/2014/main" xmlns="" val="3956792266"/>
                        </a:ext>
                      </a:extLst>
                    </a:gridCol>
                    <a:gridCol w="4445000">
                      <a:extLst>
                        <a:ext uri="{9D8B030D-6E8A-4147-A177-3AD203B41FA5}">
                          <a16:colId xmlns:a16="http://schemas.microsoft.com/office/drawing/2014/main" xmlns="" val="4282949235"/>
                        </a:ext>
                      </a:extLst>
                    </a:gridCol>
                  </a:tblGrid>
                  <a:tr h="515547">
                    <a:tc gridSpan="2">
                      <a:txBody>
                        <a:bodyPr/>
                        <a:lstStyle/>
                        <a:p>
                          <a:pPr algn="ctr"/>
                          <a:r>
                            <a:rPr lang="fr-FR" sz="2800" dirty="0"/>
                            <a:t>Section d’investissement : Recettes</a:t>
                          </a:r>
                        </a:p>
                      </a:txBody>
                      <a:tcPr/>
                    </a:tc>
                    <a:tc hMerge="1">
                      <a:txBody>
                        <a:bodyPr/>
                        <a:lstStyle/>
                        <a:p>
                          <a:endParaRPr lang="fr-FR" dirty="0"/>
                        </a:p>
                      </a:txBody>
                      <a:tcPr/>
                    </a:tc>
                    <a:extLst>
                      <a:ext uri="{0D108BD9-81ED-4DB2-BD59-A6C34878D82A}">
                        <a16:rowId xmlns:a16="http://schemas.microsoft.com/office/drawing/2014/main" xmlns="" val="1210238005"/>
                      </a:ext>
                    </a:extLst>
                  </a:tr>
                  <a:tr h="485487">
                    <a:tc>
                      <a:txBody>
                        <a:bodyPr/>
                        <a:lstStyle/>
                        <a:p>
                          <a:r>
                            <a:rPr lang="fr-FR" b="1" dirty="0"/>
                            <a:t>Taxe d’aménagement</a:t>
                          </a:r>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𝟑𝟐</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2410288041"/>
                      </a:ext>
                    </a:extLst>
                  </a:tr>
                  <a:tr h="485487">
                    <a:tc>
                      <a:txBody>
                        <a:bodyPr/>
                        <a:lstStyle/>
                        <a:p>
                          <a:r>
                            <a:rPr lang="fr-FR" b="1" dirty="0"/>
                            <a:t>FCTVA</a:t>
                          </a:r>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𝟔𝟎</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1998385429"/>
                      </a:ext>
                    </a:extLst>
                  </a:tr>
                  <a:tr h="1248265">
                    <a:tc>
                      <a:txBody>
                        <a:bodyPr/>
                        <a:lstStyle/>
                        <a:p>
                          <a:r>
                            <a:rPr lang="fr-FR" b="1" dirty="0"/>
                            <a:t>Subventions assurées</a:t>
                          </a:r>
                        </a:p>
                        <a:p>
                          <a:r>
                            <a:rPr lang="fr-FR" b="0" i="1" dirty="0"/>
                            <a:t>Etat :</a:t>
                          </a:r>
                          <a:r>
                            <a:rPr lang="fr-FR" b="0" i="1" baseline="0" dirty="0"/>
                            <a:t> travaux CSC (DSIL)</a:t>
                          </a:r>
                          <a:r>
                            <a:rPr lang="fr-FR" b="0" i="1" dirty="0"/>
                            <a:t>:               </a:t>
                          </a:r>
                          <a14:m>
                            <m:oMath xmlns:m="http://schemas.openxmlformats.org/officeDocument/2006/math">
                              <m:r>
                                <a:rPr lang="fr-FR" b="0" i="1" smtClean="0">
                                  <a:latin typeface="Cambria Math" panose="02040503050406030204" pitchFamily="18" charset="0"/>
                                </a:rPr>
                                <m:t>33 400€</m:t>
                              </m:r>
                            </m:oMath>
                          </a14:m>
                          <a:endParaRPr lang="fr-FR" b="0" i="1" dirty="0"/>
                        </a:p>
                        <a:p>
                          <a:r>
                            <a:rPr lang="fr-FR" b="0" i="1" dirty="0"/>
                            <a:t>Département pour 3 projets :       </a:t>
                          </a:r>
                          <a14:m>
                            <m:oMath xmlns:m="http://schemas.openxmlformats.org/officeDocument/2006/math">
                              <m:r>
                                <a:rPr lang="fr-FR" b="0" i="1" smtClean="0">
                                  <a:latin typeface="Cambria Math" panose="02040503050406030204" pitchFamily="18" charset="0"/>
                                </a:rPr>
                                <m:t>55 400€</m:t>
                              </m:r>
                            </m:oMath>
                          </a14:m>
                          <a:endParaRPr lang="fr-FR" b="0" i="1" dirty="0"/>
                        </a:p>
                        <a:p>
                          <a:r>
                            <a:rPr lang="fr-FR" b="0" i="1" dirty="0"/>
                            <a:t>CAF équipement informatiques</a:t>
                          </a:r>
                          <a:r>
                            <a:rPr lang="fr-FR" b="0" i="1" baseline="0" dirty="0"/>
                            <a:t> </a:t>
                          </a:r>
                          <a:r>
                            <a:rPr lang="fr-FR" b="0" i="1" dirty="0"/>
                            <a:t>:</a:t>
                          </a:r>
                          <a14:m>
                            <m:oMath xmlns:m="http://schemas.openxmlformats.org/officeDocument/2006/math">
                              <m:r>
                                <a:rPr lang="fr-FR" b="0" i="1" smtClean="0">
                                  <a:latin typeface="Cambria Math" panose="02040503050406030204" pitchFamily="18" charset="0"/>
                                </a:rPr>
                                <m:t>    2 700€</m:t>
                              </m:r>
                            </m:oMath>
                          </a14:m>
                          <a:endParaRPr lang="fr-FR" b="0" i="1" dirty="0"/>
                        </a:p>
                        <a:p>
                          <a:r>
                            <a:rPr lang="fr-FR" b="0" i="1" dirty="0"/>
                            <a:t>Département Activ Flash :             </a:t>
                          </a:r>
                          <a14:m>
                            <m:oMath xmlns:m="http://schemas.openxmlformats.org/officeDocument/2006/math">
                              <m:r>
                                <a:rPr lang="fr-FR" b="0" i="1" smtClean="0">
                                  <a:latin typeface="Cambria Math" panose="02040503050406030204" pitchFamily="18" charset="0"/>
                                </a:rPr>
                                <m:t>27 700€</m:t>
                              </m:r>
                            </m:oMath>
                          </a14:m>
                          <a:endParaRPr lang="fr-FR" b="0" i="1" dirty="0"/>
                        </a:p>
                        <a:p>
                          <a:endParaRPr lang="fr-FR" b="1" dirty="0"/>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𝟏𝟏𝟗</m:t>
                                </m:r>
                                <m:r>
                                  <a:rPr lang="fr-FR" b="1" i="1" smtClean="0">
                                    <a:latin typeface="Cambria Math" panose="02040503050406030204" pitchFamily="18" charset="0"/>
                                  </a:rPr>
                                  <m:t> </m:t>
                                </m:r>
                                <m:r>
                                  <a:rPr lang="fr-FR" b="1" i="1" smtClean="0">
                                    <a:latin typeface="Cambria Math" panose="02040503050406030204" pitchFamily="18" charset="0"/>
                                  </a:rPr>
                                  <m:t>𝟐𝟎𝟎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3439209862"/>
                      </a:ext>
                    </a:extLst>
                  </a:tr>
                  <a:tr h="909789">
                    <a:tc>
                      <a:txBody>
                        <a:bodyPr/>
                        <a:lstStyle/>
                        <a:p>
                          <a:r>
                            <a:rPr lang="fr-FR" b="1" dirty="0"/>
                            <a:t>Subventions attendues</a:t>
                          </a:r>
                        </a:p>
                        <a:p>
                          <a:r>
                            <a:rPr lang="fr-FR" b="0" i="1" dirty="0"/>
                            <a:t>Europe FEADER (Pôle enfance) :</a:t>
                          </a:r>
                          <a14:m>
                            <m:oMath xmlns:m="http://schemas.openxmlformats.org/officeDocument/2006/math">
                              <m:r>
                                <a:rPr lang="fr-FR" b="0" i="1" smtClean="0">
                                  <a:latin typeface="Cambria Math" panose="02040503050406030204" pitchFamily="18" charset="0"/>
                                </a:rPr>
                                <m:t>   89 000€</m:t>
                              </m:r>
                            </m:oMath>
                          </a14:m>
                          <a:endParaRPr lang="fr-FR" b="0" i="1" dirty="0"/>
                        </a:p>
                        <a:p>
                          <a:r>
                            <a:rPr lang="fr-FR" b="0" i="1" dirty="0"/>
                            <a:t>Etat : achat véhicule electrique :</a:t>
                          </a:r>
                          <a14:m>
                            <m:oMath xmlns:m="http://schemas.openxmlformats.org/officeDocument/2006/math">
                              <m:r>
                                <a:rPr lang="fr-FR" b="0" i="1" smtClean="0">
                                  <a:latin typeface="Cambria Math" panose="02040503050406030204" pitchFamily="18" charset="0"/>
                                </a:rPr>
                                <m:t>     5 000€</m:t>
                              </m:r>
                            </m:oMath>
                          </a14:m>
                          <a:endParaRPr lang="fr-FR" b="0" i="1" dirty="0"/>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𝟗𝟒</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3912533500"/>
                      </a:ext>
                    </a:extLst>
                  </a:tr>
                  <a:tr h="691236">
                    <a:tc>
                      <a:txBody>
                        <a:bodyPr/>
                        <a:lstStyle/>
                        <a:p>
                          <a:r>
                            <a:rPr lang="fr-FR" b="1" i="0" dirty="0"/>
                            <a:t>Cession de terrains :</a:t>
                          </a:r>
                        </a:p>
                        <a:p>
                          <a:r>
                            <a:rPr lang="fr-FR" b="0" i="1" dirty="0"/>
                            <a:t>Chemins par la SEP</a:t>
                          </a:r>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𝟑𝟔</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542180668"/>
                      </a:ext>
                    </a:extLst>
                  </a:tr>
                  <a:tr h="725214">
                    <a:tc>
                      <a:txBody>
                        <a:bodyPr/>
                        <a:lstStyle/>
                        <a:p>
                          <a:r>
                            <a:rPr lang="fr-FR" b="1" dirty="0"/>
                            <a:t>Virement de la section de fonctionnement</a:t>
                          </a:r>
                        </a:p>
                        <a:p>
                          <a:r>
                            <a:rPr lang="fr-FR" b="1" dirty="0"/>
                            <a:t>(autofinancement)</a:t>
                          </a:r>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𝟓𝟐𝟐</m:t>
                                </m:r>
                                <m:r>
                                  <a:rPr lang="fr-FR" b="1" i="1" smtClean="0">
                                    <a:latin typeface="Cambria Math" panose="02040503050406030204" pitchFamily="18" charset="0"/>
                                  </a:rPr>
                                  <m:t> </m:t>
                                </m:r>
                                <m:r>
                                  <a:rPr lang="fr-FR" b="1" i="1" smtClean="0">
                                    <a:latin typeface="Cambria Math" panose="02040503050406030204" pitchFamily="18" charset="0"/>
                                  </a:rPr>
                                  <m:t>𝟓𝟎𝟎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634528226"/>
                      </a:ext>
                    </a:extLst>
                  </a:tr>
                  <a:tr h="485487">
                    <a:tc>
                      <a:txBody>
                        <a:bodyPr/>
                        <a:lstStyle/>
                        <a:p>
                          <a:r>
                            <a:rPr lang="fr-FR" b="1" dirty="0"/>
                            <a:t>Emprunt</a:t>
                          </a:r>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𝟐𝟕𝟕</m:t>
                                </m:r>
                                <m:r>
                                  <a:rPr lang="fr-FR" b="1" i="1" smtClean="0">
                                    <a:latin typeface="Cambria Math" panose="02040503050406030204" pitchFamily="18" charset="0"/>
                                  </a:rPr>
                                  <m:t> </m:t>
                                </m:r>
                                <m:r>
                                  <a:rPr lang="fr-FR" b="1" i="1" smtClean="0">
                                    <a:latin typeface="Cambria Math" panose="02040503050406030204" pitchFamily="18" charset="0"/>
                                  </a:rPr>
                                  <m:t>𝟑𝟎𝟎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2134707223"/>
                      </a:ext>
                    </a:extLst>
                  </a:tr>
                  <a:tr h="485487">
                    <a:tc>
                      <a:txBody>
                        <a:bodyPr/>
                        <a:lstStyle/>
                        <a:p>
                          <a:r>
                            <a:rPr lang="fr-FR" sz="2400" b="1" dirty="0">
                              <a:solidFill>
                                <a:schemeClr val="bg1"/>
                              </a:solidFill>
                            </a:rPr>
                            <a:t>Total : </a:t>
                          </a:r>
                        </a:p>
                      </a:txBody>
                      <a:tcPr>
                        <a:solidFill>
                          <a:schemeClr val="accent5"/>
                        </a:solidFill>
                      </a:tcPr>
                    </a:tc>
                    <a:tc>
                      <a:txBody>
                        <a:bodyPr/>
                        <a:lstStyle/>
                        <a:p>
                          <a:pPr/>
                          <a14:m>
                            <m:oMathPara xmlns:m="http://schemas.openxmlformats.org/officeDocument/2006/math">
                              <m:oMathParaPr>
                                <m:jc m:val="centerGroup"/>
                              </m:oMathParaPr>
                              <m:oMath xmlns:m="http://schemas.openxmlformats.org/officeDocument/2006/math">
                                <m:r>
                                  <a:rPr lang="fr-FR" b="1" i="1" smtClean="0">
                                    <a:solidFill>
                                      <a:srgbClr val="FFFF00"/>
                                    </a:solidFill>
                                    <a:latin typeface="Cambria Math" panose="02040503050406030204" pitchFamily="18" charset="0"/>
                                  </a:rPr>
                                  <m:t>𝟏</m:t>
                                </m:r>
                                <m:r>
                                  <a:rPr lang="fr-FR" b="1" i="1" smtClean="0">
                                    <a:solidFill>
                                      <a:srgbClr val="FFFF00"/>
                                    </a:solidFill>
                                    <a:latin typeface="Cambria Math" panose="02040503050406030204" pitchFamily="18" charset="0"/>
                                  </a:rPr>
                                  <m:t> </m:t>
                                </m:r>
                                <m:r>
                                  <a:rPr lang="fr-FR" b="1" i="1" smtClean="0">
                                    <a:solidFill>
                                      <a:srgbClr val="FFFF00"/>
                                    </a:solidFill>
                                    <a:latin typeface="Cambria Math" panose="02040503050406030204" pitchFamily="18" charset="0"/>
                                  </a:rPr>
                                  <m:t>𝟏𝟒𝟏</m:t>
                                </m:r>
                                <m:r>
                                  <a:rPr lang="fr-FR" b="1" i="1" smtClean="0">
                                    <a:solidFill>
                                      <a:srgbClr val="FFFF00"/>
                                    </a:solidFill>
                                    <a:latin typeface="Cambria Math" panose="02040503050406030204" pitchFamily="18" charset="0"/>
                                  </a:rPr>
                                  <m:t> </m:t>
                                </m:r>
                                <m:r>
                                  <a:rPr lang="fr-FR" b="1" i="1" smtClean="0">
                                    <a:solidFill>
                                      <a:srgbClr val="FFFF00"/>
                                    </a:solidFill>
                                    <a:latin typeface="Cambria Math" panose="02040503050406030204" pitchFamily="18" charset="0"/>
                                  </a:rPr>
                                  <m:t>𝟎𝟎𝟎</m:t>
                                </m:r>
                                <m:r>
                                  <a:rPr lang="fr-FR" b="1" i="1" smtClean="0">
                                    <a:solidFill>
                                      <a:srgbClr val="FFFF00"/>
                                    </a:solidFill>
                                    <a:latin typeface="Cambria Math" panose="02040503050406030204" pitchFamily="18" charset="0"/>
                                  </a:rPr>
                                  <m:t>€</m:t>
                                </m:r>
                              </m:oMath>
                            </m:oMathPara>
                          </a14:m>
                          <a:endParaRPr lang="fr-FR" b="1" dirty="0">
                            <a:solidFill>
                              <a:srgbClr val="FFFF00"/>
                            </a:solidFill>
                          </a:endParaRPr>
                        </a:p>
                      </a:txBody>
                      <a:tcPr>
                        <a:solidFill>
                          <a:schemeClr val="accent5"/>
                        </a:solidFill>
                      </a:tcPr>
                    </a:tc>
                    <a:extLst>
                      <a:ext uri="{0D108BD9-81ED-4DB2-BD59-A6C34878D82A}">
                        <a16:rowId xmlns:a16="http://schemas.microsoft.com/office/drawing/2014/main" xmlns="" val="1773650824"/>
                      </a:ext>
                    </a:extLst>
                  </a:tr>
                </a:tbl>
              </a:graphicData>
            </a:graphic>
          </p:graphicFrame>
        </mc:Choice>
        <mc:Fallback xmlns="">
          <p:graphicFrame>
            <p:nvGraphicFramePr>
              <p:cNvPr id="5" name="Tableau 5">
                <a:extLst>
                  <a:ext uri="{FF2B5EF4-FFF2-40B4-BE49-F238E27FC236}">
                    <a16:creationId xmlns:a16="http://schemas.microsoft.com/office/drawing/2014/main" id="{566A1388-1754-4714-B9FC-92240C30CFFA}"/>
                  </a:ext>
                </a:extLst>
              </p:cNvPr>
              <p:cNvGraphicFramePr>
                <a:graphicFrameLocks noGrp="1"/>
              </p:cNvGraphicFramePr>
              <p:nvPr>
                <p:ph sz="half" idx="2"/>
                <p:extLst>
                  <p:ext uri="{D42A27DB-BD31-4B8C-83A1-F6EECF244321}">
                    <p14:modId xmlns:p14="http://schemas.microsoft.com/office/powerpoint/2010/main" val="863626754"/>
                  </p:ext>
                </p:extLst>
              </p:nvPr>
            </p:nvGraphicFramePr>
            <p:xfrm>
              <a:off x="1452880" y="1"/>
              <a:ext cx="8890000" cy="6528318"/>
            </p:xfrm>
            <a:graphic>
              <a:graphicData uri="http://schemas.openxmlformats.org/drawingml/2006/table">
                <a:tbl>
                  <a:tblPr firstRow="1" bandRow="1">
                    <a:tableStyleId>{5C22544A-7EE6-4342-B048-85BDC9FD1C3A}</a:tableStyleId>
                  </a:tblPr>
                  <a:tblGrid>
                    <a:gridCol w="4445000">
                      <a:extLst>
                        <a:ext uri="{9D8B030D-6E8A-4147-A177-3AD203B41FA5}">
                          <a16:colId xmlns:a16="http://schemas.microsoft.com/office/drawing/2014/main" val="3956792266"/>
                        </a:ext>
                      </a:extLst>
                    </a:gridCol>
                    <a:gridCol w="4445000">
                      <a:extLst>
                        <a:ext uri="{9D8B030D-6E8A-4147-A177-3AD203B41FA5}">
                          <a16:colId xmlns:a16="http://schemas.microsoft.com/office/drawing/2014/main" val="4282949235"/>
                        </a:ext>
                      </a:extLst>
                    </a:gridCol>
                  </a:tblGrid>
                  <a:tr h="518160">
                    <a:tc gridSpan="2">
                      <a:txBody>
                        <a:bodyPr/>
                        <a:lstStyle/>
                        <a:p>
                          <a:pPr algn="ctr"/>
                          <a:r>
                            <a:rPr lang="fr-FR" sz="2800" dirty="0"/>
                            <a:t>Section d’investissement : Recettes</a:t>
                          </a:r>
                        </a:p>
                      </a:txBody>
                      <a:tcPr/>
                    </a:tc>
                    <a:tc hMerge="1">
                      <a:txBody>
                        <a:bodyPr/>
                        <a:lstStyle/>
                        <a:p>
                          <a:endParaRPr lang="fr-FR" dirty="0"/>
                        </a:p>
                      </a:txBody>
                      <a:tcPr/>
                    </a:tc>
                    <a:extLst>
                      <a:ext uri="{0D108BD9-81ED-4DB2-BD59-A6C34878D82A}">
                        <a16:rowId xmlns:a16="http://schemas.microsoft.com/office/drawing/2014/main" val="1210238005"/>
                      </a:ext>
                    </a:extLst>
                  </a:tr>
                  <a:tr h="485487">
                    <a:tc>
                      <a:txBody>
                        <a:bodyPr/>
                        <a:lstStyle/>
                        <a:p>
                          <a:r>
                            <a:rPr lang="fr-FR" b="1" dirty="0"/>
                            <a:t>Taxe d’aménagement</a:t>
                          </a:r>
                        </a:p>
                      </a:txBody>
                      <a:tcPr/>
                    </a:tc>
                    <a:tc>
                      <a:txBody>
                        <a:bodyPr/>
                        <a:lstStyle/>
                        <a:p>
                          <a:endParaRPr lang="fr-FR"/>
                        </a:p>
                      </a:txBody>
                      <a:tcPr>
                        <a:blipFill>
                          <a:blip r:embed="rId3"/>
                          <a:stretch>
                            <a:fillRect l="-100274" t="-117500" r="-549" b="-1155000"/>
                          </a:stretch>
                        </a:blipFill>
                      </a:tcPr>
                    </a:tc>
                    <a:extLst>
                      <a:ext uri="{0D108BD9-81ED-4DB2-BD59-A6C34878D82A}">
                        <a16:rowId xmlns:a16="http://schemas.microsoft.com/office/drawing/2014/main" val="2410288041"/>
                      </a:ext>
                    </a:extLst>
                  </a:tr>
                  <a:tr h="485487">
                    <a:tc>
                      <a:txBody>
                        <a:bodyPr/>
                        <a:lstStyle/>
                        <a:p>
                          <a:r>
                            <a:rPr lang="fr-FR" b="1" dirty="0"/>
                            <a:t>FCTVA</a:t>
                          </a:r>
                        </a:p>
                      </a:txBody>
                      <a:tcPr/>
                    </a:tc>
                    <a:tc>
                      <a:txBody>
                        <a:bodyPr/>
                        <a:lstStyle/>
                        <a:p>
                          <a:endParaRPr lang="fr-FR"/>
                        </a:p>
                      </a:txBody>
                      <a:tcPr>
                        <a:blipFill>
                          <a:blip r:embed="rId3"/>
                          <a:stretch>
                            <a:fillRect l="-100274" t="-220253" r="-549" b="-1069620"/>
                          </a:stretch>
                        </a:blipFill>
                      </a:tcPr>
                    </a:tc>
                    <a:extLst>
                      <a:ext uri="{0D108BD9-81ED-4DB2-BD59-A6C34878D82A}">
                        <a16:rowId xmlns:a16="http://schemas.microsoft.com/office/drawing/2014/main" val="1998385429"/>
                      </a:ext>
                    </a:extLst>
                  </a:tr>
                  <a:tr h="1737360">
                    <a:tc>
                      <a:txBody>
                        <a:bodyPr/>
                        <a:lstStyle/>
                        <a:p>
                          <a:endParaRPr lang="fr-FR"/>
                        </a:p>
                      </a:txBody>
                      <a:tcPr>
                        <a:blipFill>
                          <a:blip r:embed="rId3"/>
                          <a:stretch>
                            <a:fillRect l="-137" t="-88772" r="-100411" b="-196491"/>
                          </a:stretch>
                        </a:blipFill>
                      </a:tcPr>
                    </a:tc>
                    <a:tc>
                      <a:txBody>
                        <a:bodyPr/>
                        <a:lstStyle/>
                        <a:p>
                          <a:endParaRPr lang="fr-FR"/>
                        </a:p>
                      </a:txBody>
                      <a:tcPr>
                        <a:blipFill>
                          <a:blip r:embed="rId3"/>
                          <a:stretch>
                            <a:fillRect l="-100274" t="-88772" r="-549" b="-196491"/>
                          </a:stretch>
                        </a:blipFill>
                      </a:tcPr>
                    </a:tc>
                    <a:extLst>
                      <a:ext uri="{0D108BD9-81ED-4DB2-BD59-A6C34878D82A}">
                        <a16:rowId xmlns:a16="http://schemas.microsoft.com/office/drawing/2014/main" val="3439209862"/>
                      </a:ext>
                    </a:extLst>
                  </a:tr>
                  <a:tr h="914400">
                    <a:tc>
                      <a:txBody>
                        <a:bodyPr/>
                        <a:lstStyle/>
                        <a:p>
                          <a:endParaRPr lang="fr-FR"/>
                        </a:p>
                      </a:txBody>
                      <a:tcPr>
                        <a:blipFill>
                          <a:blip r:embed="rId3"/>
                          <a:stretch>
                            <a:fillRect l="-137" t="-358667" r="-100411" b="-273333"/>
                          </a:stretch>
                        </a:blipFill>
                      </a:tcPr>
                    </a:tc>
                    <a:tc>
                      <a:txBody>
                        <a:bodyPr/>
                        <a:lstStyle/>
                        <a:p>
                          <a:endParaRPr lang="fr-FR"/>
                        </a:p>
                      </a:txBody>
                      <a:tcPr>
                        <a:blipFill>
                          <a:blip r:embed="rId3"/>
                          <a:stretch>
                            <a:fillRect l="-100274" t="-358667" r="-549" b="-273333"/>
                          </a:stretch>
                        </a:blipFill>
                      </a:tcPr>
                    </a:tc>
                    <a:extLst>
                      <a:ext uri="{0D108BD9-81ED-4DB2-BD59-A6C34878D82A}">
                        <a16:rowId xmlns:a16="http://schemas.microsoft.com/office/drawing/2014/main" val="3912533500"/>
                      </a:ext>
                    </a:extLst>
                  </a:tr>
                  <a:tr h="691236">
                    <a:tc>
                      <a:txBody>
                        <a:bodyPr/>
                        <a:lstStyle/>
                        <a:p>
                          <a:r>
                            <a:rPr lang="fr-FR" b="1" i="0" dirty="0"/>
                            <a:t>Cession de terrains :</a:t>
                          </a:r>
                        </a:p>
                        <a:p>
                          <a:r>
                            <a:rPr lang="fr-FR" b="0" i="1" dirty="0"/>
                            <a:t>Chemins par la SEP</a:t>
                          </a:r>
                        </a:p>
                      </a:txBody>
                      <a:tcPr/>
                    </a:tc>
                    <a:tc>
                      <a:txBody>
                        <a:bodyPr/>
                        <a:lstStyle/>
                        <a:p>
                          <a:endParaRPr lang="fr-FR"/>
                        </a:p>
                      </a:txBody>
                      <a:tcPr>
                        <a:blipFill>
                          <a:blip r:embed="rId3"/>
                          <a:stretch>
                            <a:fillRect l="-100274" t="-603509" r="-549" b="-259649"/>
                          </a:stretch>
                        </a:blipFill>
                      </a:tcPr>
                    </a:tc>
                    <a:extLst>
                      <a:ext uri="{0D108BD9-81ED-4DB2-BD59-A6C34878D82A}">
                        <a16:rowId xmlns:a16="http://schemas.microsoft.com/office/drawing/2014/main" val="542180668"/>
                      </a:ext>
                    </a:extLst>
                  </a:tr>
                  <a:tr h="725214">
                    <a:tc>
                      <a:txBody>
                        <a:bodyPr/>
                        <a:lstStyle/>
                        <a:p>
                          <a:r>
                            <a:rPr lang="fr-FR" b="1" dirty="0"/>
                            <a:t>Virement de la section de fonctionnement</a:t>
                          </a:r>
                        </a:p>
                        <a:p>
                          <a:r>
                            <a:rPr lang="fr-FR" b="1" dirty="0"/>
                            <a:t>(autofinancement)</a:t>
                          </a:r>
                        </a:p>
                      </a:txBody>
                      <a:tcPr/>
                    </a:tc>
                    <a:tc>
                      <a:txBody>
                        <a:bodyPr/>
                        <a:lstStyle/>
                        <a:p>
                          <a:endParaRPr lang="fr-FR"/>
                        </a:p>
                      </a:txBody>
                      <a:tcPr>
                        <a:blipFill>
                          <a:blip r:embed="rId3"/>
                          <a:stretch>
                            <a:fillRect l="-100274" t="-673950" r="-549" b="-148739"/>
                          </a:stretch>
                        </a:blipFill>
                      </a:tcPr>
                    </a:tc>
                    <a:extLst>
                      <a:ext uri="{0D108BD9-81ED-4DB2-BD59-A6C34878D82A}">
                        <a16:rowId xmlns:a16="http://schemas.microsoft.com/office/drawing/2014/main" val="634528226"/>
                      </a:ext>
                    </a:extLst>
                  </a:tr>
                  <a:tr h="485487">
                    <a:tc>
                      <a:txBody>
                        <a:bodyPr/>
                        <a:lstStyle/>
                        <a:p>
                          <a:r>
                            <a:rPr lang="fr-FR" b="1" dirty="0"/>
                            <a:t>Emprunt</a:t>
                          </a:r>
                        </a:p>
                      </a:txBody>
                      <a:tcPr/>
                    </a:tc>
                    <a:tc>
                      <a:txBody>
                        <a:bodyPr/>
                        <a:lstStyle/>
                        <a:p>
                          <a:endParaRPr lang="fr-FR"/>
                        </a:p>
                      </a:txBody>
                      <a:tcPr>
                        <a:blipFill>
                          <a:blip r:embed="rId3"/>
                          <a:stretch>
                            <a:fillRect l="-100274" t="-1165823" r="-549" b="-124051"/>
                          </a:stretch>
                        </a:blipFill>
                      </a:tcPr>
                    </a:tc>
                    <a:extLst>
                      <a:ext uri="{0D108BD9-81ED-4DB2-BD59-A6C34878D82A}">
                        <a16:rowId xmlns:a16="http://schemas.microsoft.com/office/drawing/2014/main" val="2134707223"/>
                      </a:ext>
                    </a:extLst>
                  </a:tr>
                  <a:tr h="485487">
                    <a:tc>
                      <a:txBody>
                        <a:bodyPr/>
                        <a:lstStyle/>
                        <a:p>
                          <a:r>
                            <a:rPr lang="fr-FR" sz="2400" b="1" dirty="0">
                              <a:solidFill>
                                <a:schemeClr val="bg1"/>
                              </a:solidFill>
                            </a:rPr>
                            <a:t>Total : </a:t>
                          </a:r>
                        </a:p>
                      </a:txBody>
                      <a:tcPr>
                        <a:solidFill>
                          <a:schemeClr val="accent5"/>
                        </a:solidFill>
                      </a:tcPr>
                    </a:tc>
                    <a:tc>
                      <a:txBody>
                        <a:bodyPr/>
                        <a:lstStyle/>
                        <a:p>
                          <a:endParaRPr lang="fr-FR"/>
                        </a:p>
                      </a:txBody>
                      <a:tcPr>
                        <a:blipFill>
                          <a:blip r:embed="rId3"/>
                          <a:stretch>
                            <a:fillRect l="-100274" t="-1250000" r="-549" b="-22500"/>
                          </a:stretch>
                        </a:blipFill>
                      </a:tcPr>
                    </a:tc>
                    <a:extLst>
                      <a:ext uri="{0D108BD9-81ED-4DB2-BD59-A6C34878D82A}">
                        <a16:rowId xmlns:a16="http://schemas.microsoft.com/office/drawing/2014/main" val="1773650824"/>
                      </a:ext>
                    </a:extLst>
                  </a:tr>
                </a:tbl>
              </a:graphicData>
            </a:graphic>
          </p:graphicFrame>
        </mc:Fallback>
      </mc:AlternateContent>
      <p:pic>
        <p:nvPicPr>
          <p:cNvPr id="7" name="Image 6">
            <a:extLst>
              <a:ext uri="{FF2B5EF4-FFF2-40B4-BE49-F238E27FC236}">
                <a16:creationId xmlns:a16="http://schemas.microsoft.com/office/drawing/2014/main" xmlns="" id="{D28262D1-D824-4BDB-9E57-EF4391691190}"/>
              </a:ext>
            </a:extLst>
          </p:cNvPr>
          <p:cNvPicPr>
            <a:picLocks noChangeAspect="1"/>
          </p:cNvPicPr>
          <p:nvPr/>
        </p:nvPicPr>
        <p:blipFill>
          <a:blip r:embed="rId4"/>
          <a:stretch>
            <a:fillRect/>
          </a:stretch>
        </p:blipFill>
        <p:spPr>
          <a:xfrm>
            <a:off x="1452880" y="0"/>
            <a:ext cx="1442222" cy="512638"/>
          </a:xfrm>
          <a:prstGeom prst="rect">
            <a:avLst/>
          </a:prstGeom>
        </p:spPr>
      </p:pic>
    </p:spTree>
    <p:extLst>
      <p:ext uri="{BB962C8B-B14F-4D97-AF65-F5344CB8AC3E}">
        <p14:creationId xmlns:p14="http://schemas.microsoft.com/office/powerpoint/2010/main" val="416551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2" name="Tableau 12">
                <a:extLst>
                  <a:ext uri="{FF2B5EF4-FFF2-40B4-BE49-F238E27FC236}">
                    <a16:creationId xmlns:a16="http://schemas.microsoft.com/office/drawing/2014/main" xmlns="" id="{A9A74528-1D83-4683-87EC-AE3F8309A8CF}"/>
                  </a:ext>
                </a:extLst>
              </p:cNvPr>
              <p:cNvGraphicFramePr>
                <a:graphicFrameLocks noGrp="1"/>
              </p:cNvGraphicFramePr>
              <p:nvPr>
                <p:ph sz="half" idx="2"/>
                <p:extLst>
                  <p:ext uri="{D42A27DB-BD31-4B8C-83A1-F6EECF244321}">
                    <p14:modId xmlns:p14="http://schemas.microsoft.com/office/powerpoint/2010/main" val="1284636747"/>
                  </p:ext>
                </p:extLst>
              </p:nvPr>
            </p:nvGraphicFramePr>
            <p:xfrm>
              <a:off x="939006" y="0"/>
              <a:ext cx="9785667" cy="6370320"/>
            </p:xfrm>
            <a:graphic>
              <a:graphicData uri="http://schemas.openxmlformats.org/drawingml/2006/table">
                <a:tbl>
                  <a:tblPr firstRow="1" bandRow="1">
                    <a:tableStyleId>{5C22544A-7EE6-4342-B048-85BDC9FD1C3A}</a:tableStyleId>
                  </a:tblPr>
                  <a:tblGrid>
                    <a:gridCol w="4692801">
                      <a:extLst>
                        <a:ext uri="{9D8B030D-6E8A-4147-A177-3AD203B41FA5}">
                          <a16:colId xmlns:a16="http://schemas.microsoft.com/office/drawing/2014/main" xmlns="" val="3403005969"/>
                        </a:ext>
                      </a:extLst>
                    </a:gridCol>
                    <a:gridCol w="2207147">
                      <a:extLst>
                        <a:ext uri="{9D8B030D-6E8A-4147-A177-3AD203B41FA5}">
                          <a16:colId xmlns:a16="http://schemas.microsoft.com/office/drawing/2014/main" xmlns="" val="814803591"/>
                        </a:ext>
                      </a:extLst>
                    </a:gridCol>
                    <a:gridCol w="2885719">
                      <a:extLst>
                        <a:ext uri="{9D8B030D-6E8A-4147-A177-3AD203B41FA5}">
                          <a16:colId xmlns:a16="http://schemas.microsoft.com/office/drawing/2014/main" xmlns="" val="3816339142"/>
                        </a:ext>
                      </a:extLst>
                    </a:gridCol>
                  </a:tblGrid>
                  <a:tr h="225742">
                    <a:tc gridSpan="3">
                      <a:txBody>
                        <a:bodyPr/>
                        <a:lstStyle/>
                        <a:p>
                          <a:pPr algn="ctr"/>
                          <a:r>
                            <a:rPr lang="fr-FR" sz="2800" dirty="0"/>
                            <a:t>Section investissement : Dépenses</a:t>
                          </a: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xmlns="" val="329767205"/>
                      </a:ext>
                    </a:extLst>
                  </a:tr>
                  <a:tr h="225742">
                    <a:tc>
                      <a:txBody>
                        <a:bodyPr/>
                        <a:lstStyle/>
                        <a:p>
                          <a:r>
                            <a:rPr lang="fr-FR" b="1" dirty="0"/>
                            <a:t>Opérations financières</a:t>
                          </a:r>
                        </a:p>
                      </a:txBody>
                      <a:tcPr/>
                    </a:tc>
                    <a:tc>
                      <a:txBody>
                        <a:bodyPr/>
                        <a:lstStyle/>
                        <a:p>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𝟒𝟗𝟗</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3559574280"/>
                      </a:ext>
                    </a:extLst>
                  </a:tr>
                  <a:tr h="225742">
                    <a:tc>
                      <a:txBody>
                        <a:bodyPr/>
                        <a:lstStyle/>
                        <a:p>
                          <a:r>
                            <a:rPr lang="fr-FR" i="1" dirty="0"/>
                            <a:t>Remboursement capital de la dette</a:t>
                          </a:r>
                        </a:p>
                      </a:txBody>
                      <a:tcPr/>
                    </a:tc>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349 000€</m:t>
                                </m:r>
                              </m:oMath>
                            </m:oMathPara>
                          </a14:m>
                          <a:endParaRPr lang="fr-FR" dirty="0"/>
                        </a:p>
                      </a:txBody>
                      <a:tcPr/>
                    </a:tc>
                    <a:tc>
                      <a:txBody>
                        <a:bodyPr/>
                        <a:lstStyle/>
                        <a:p>
                          <a:endParaRPr lang="fr-FR"/>
                        </a:p>
                      </a:txBody>
                      <a:tcPr/>
                    </a:tc>
                    <a:extLst>
                      <a:ext uri="{0D108BD9-81ED-4DB2-BD59-A6C34878D82A}">
                        <a16:rowId xmlns:a16="http://schemas.microsoft.com/office/drawing/2014/main" xmlns="" val="3046608035"/>
                      </a:ext>
                    </a:extLst>
                  </a:tr>
                  <a:tr h="225742">
                    <a:tc>
                      <a:txBody>
                        <a:bodyPr/>
                        <a:lstStyle/>
                        <a:p>
                          <a:r>
                            <a:rPr lang="fr-FR" i="1" dirty="0"/>
                            <a:t>Attribution compensation EMMA</a:t>
                          </a:r>
                        </a:p>
                      </a:txBody>
                      <a:tcPr/>
                    </a:tc>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118 000€</m:t>
                                </m:r>
                              </m:oMath>
                            </m:oMathPara>
                          </a14:m>
                          <a:endParaRPr lang="fr-FR" dirty="0"/>
                        </a:p>
                      </a:txBody>
                      <a:tcPr/>
                    </a:tc>
                    <a:tc>
                      <a:txBody>
                        <a:bodyPr/>
                        <a:lstStyle/>
                        <a:p>
                          <a:endParaRPr lang="fr-FR"/>
                        </a:p>
                      </a:txBody>
                      <a:tcPr/>
                    </a:tc>
                    <a:extLst>
                      <a:ext uri="{0D108BD9-81ED-4DB2-BD59-A6C34878D82A}">
                        <a16:rowId xmlns:a16="http://schemas.microsoft.com/office/drawing/2014/main" xmlns="" val="929968280"/>
                      </a:ext>
                    </a:extLst>
                  </a:tr>
                  <a:tr h="225742">
                    <a:tc>
                      <a:txBody>
                        <a:bodyPr/>
                        <a:lstStyle/>
                        <a:p>
                          <a:r>
                            <a:rPr lang="fr-FR" i="1" dirty="0"/>
                            <a:t>Subvention équipement logement (EKIDOM)</a:t>
                          </a:r>
                        </a:p>
                      </a:txBody>
                      <a:tcPr/>
                    </a:tc>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24 600€</m:t>
                                </m:r>
                              </m:oMath>
                            </m:oMathPara>
                          </a14:m>
                          <a:endParaRPr lang="fr-FR" dirty="0"/>
                        </a:p>
                      </a:txBody>
                      <a:tcPr/>
                    </a:tc>
                    <a:tc>
                      <a:txBody>
                        <a:bodyPr/>
                        <a:lstStyle/>
                        <a:p>
                          <a:endParaRPr lang="fr-FR"/>
                        </a:p>
                      </a:txBody>
                      <a:tcPr/>
                    </a:tc>
                    <a:extLst>
                      <a:ext uri="{0D108BD9-81ED-4DB2-BD59-A6C34878D82A}">
                        <a16:rowId xmlns:a16="http://schemas.microsoft.com/office/drawing/2014/main" xmlns="" val="3263811810"/>
                      </a:ext>
                    </a:extLst>
                  </a:tr>
                  <a:tr h="225742">
                    <a:tc>
                      <a:txBody>
                        <a:bodyPr/>
                        <a:lstStyle/>
                        <a:p>
                          <a:r>
                            <a:rPr lang="fr-FR" i="1" dirty="0"/>
                            <a:t>Amortissements subventions</a:t>
                          </a:r>
                        </a:p>
                      </a:txBody>
                      <a:tcPr/>
                    </a:tc>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7 400€</m:t>
                                </m:r>
                              </m:oMath>
                            </m:oMathPara>
                          </a14:m>
                          <a:endParaRPr lang="fr-FR" dirty="0"/>
                        </a:p>
                      </a:txBody>
                      <a:tcPr/>
                    </a:tc>
                    <a:tc>
                      <a:txBody>
                        <a:bodyPr/>
                        <a:lstStyle/>
                        <a:p>
                          <a:endParaRPr lang="fr-FR" dirty="0"/>
                        </a:p>
                      </a:txBody>
                      <a:tcPr/>
                    </a:tc>
                    <a:extLst>
                      <a:ext uri="{0D108BD9-81ED-4DB2-BD59-A6C34878D82A}">
                        <a16:rowId xmlns:a16="http://schemas.microsoft.com/office/drawing/2014/main" xmlns="" val="606752920"/>
                      </a:ext>
                    </a:extLst>
                  </a:tr>
                  <a:tr h="225742">
                    <a:tc>
                      <a:txBody>
                        <a:bodyPr/>
                        <a:lstStyle/>
                        <a:p>
                          <a:r>
                            <a:rPr lang="fr-FR" b="1" dirty="0"/>
                            <a:t>Pôle petite enfance</a:t>
                          </a:r>
                        </a:p>
                      </a:txBody>
                      <a:tcPr/>
                    </a:tc>
                    <a:tc>
                      <a:txBody>
                        <a:bodyPr/>
                        <a:lstStyle/>
                        <a:p>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𝟐𝟓𝟎</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3359157143"/>
                      </a:ext>
                    </a:extLst>
                  </a:tr>
                  <a:tr h="225742">
                    <a:tc>
                      <a:txBody>
                        <a:bodyPr/>
                        <a:lstStyle/>
                        <a:p>
                          <a:r>
                            <a:rPr lang="fr-FR" b="1" dirty="0"/>
                            <a:t>CSC </a:t>
                          </a:r>
                        </a:p>
                      </a:txBody>
                      <a:tcPr/>
                    </a:tc>
                    <a:tc>
                      <a:txBody>
                        <a:bodyPr/>
                        <a:lstStyle/>
                        <a:p>
                          <a:endParaRPr lang="fr-FR"/>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𝟑𝟑</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2657936107"/>
                      </a:ext>
                    </a:extLst>
                  </a:tr>
                  <a:tr h="225742">
                    <a:tc>
                      <a:txBody>
                        <a:bodyPr/>
                        <a:lstStyle/>
                        <a:p>
                          <a:r>
                            <a:rPr lang="fr-FR" b="1" dirty="0"/>
                            <a:t>Quartiers (Jeux + décorations)</a:t>
                          </a:r>
                        </a:p>
                      </a:txBody>
                      <a:tcPr/>
                    </a:tc>
                    <a:tc>
                      <a:txBody>
                        <a:bodyPr/>
                        <a:lstStyle/>
                        <a:p>
                          <a:endParaRPr lang="fr-FR"/>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𝟒𝟔</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3949380481"/>
                      </a:ext>
                    </a:extLst>
                  </a:tr>
                  <a:tr h="225742">
                    <a:tc>
                      <a:txBody>
                        <a:bodyPr/>
                        <a:lstStyle/>
                        <a:p>
                          <a:r>
                            <a:rPr lang="fr-FR" b="1" dirty="0"/>
                            <a:t>Plan modernisation services</a:t>
                          </a:r>
                        </a:p>
                      </a:txBody>
                      <a:tcPr/>
                    </a:tc>
                    <a:tc>
                      <a:txBody>
                        <a:bodyPr/>
                        <a:lstStyle/>
                        <a:p>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𝟔𝟐</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2813164748"/>
                      </a:ext>
                    </a:extLst>
                  </a:tr>
                  <a:tr h="225742">
                    <a:tc>
                      <a:txBody>
                        <a:bodyPr/>
                        <a:lstStyle/>
                        <a:p>
                          <a:r>
                            <a:rPr lang="fr-FR" b="1" dirty="0"/>
                            <a:t>Voirie communale</a:t>
                          </a:r>
                        </a:p>
                      </a:txBody>
                      <a:tcPr/>
                    </a:tc>
                    <a:tc>
                      <a:txBody>
                        <a:bodyPr/>
                        <a:lstStyle/>
                        <a:p>
                          <a:endParaRPr lang="fr-FR"/>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𝟐𝟓</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31038574"/>
                      </a:ext>
                    </a:extLst>
                  </a:tr>
                  <a:tr h="225742">
                    <a:tc>
                      <a:txBody>
                        <a:bodyPr/>
                        <a:lstStyle/>
                        <a:p>
                          <a:r>
                            <a:rPr lang="fr-FR" b="1" dirty="0"/>
                            <a:t>Travaux écoles</a:t>
                          </a:r>
                        </a:p>
                      </a:txBody>
                      <a:tcPr/>
                    </a:tc>
                    <a:tc>
                      <a:txBody>
                        <a:bodyPr/>
                        <a:lstStyle/>
                        <a:p>
                          <a:endParaRPr lang="fr-FR"/>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𝟏𝟓</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3770926842"/>
                      </a:ext>
                    </a:extLst>
                  </a:tr>
                  <a:tr h="225742">
                    <a:tc>
                      <a:txBody>
                        <a:bodyPr/>
                        <a:lstStyle/>
                        <a:p>
                          <a:r>
                            <a:rPr lang="fr-FR" b="1" dirty="0"/>
                            <a:t>Cimetière (columbarium)</a:t>
                          </a:r>
                        </a:p>
                      </a:txBody>
                      <a:tcPr/>
                    </a:tc>
                    <a:tc>
                      <a:txBody>
                        <a:bodyPr/>
                        <a:lstStyle/>
                        <a:p>
                          <a:endParaRPr lang="fr-FR"/>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𝟖</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600032634"/>
                      </a:ext>
                    </a:extLst>
                  </a:tr>
                  <a:tr h="225742">
                    <a:tc>
                      <a:txBody>
                        <a:bodyPr/>
                        <a:lstStyle/>
                        <a:p>
                          <a:r>
                            <a:rPr lang="fr-FR" b="1" dirty="0"/>
                            <a:t>Réserve foncière</a:t>
                          </a:r>
                        </a:p>
                      </a:txBody>
                      <a:tcPr/>
                    </a:tc>
                    <a:tc>
                      <a:txBody>
                        <a:bodyPr/>
                        <a:lstStyle/>
                        <a:p>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𝟔</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2906135695"/>
                      </a:ext>
                    </a:extLst>
                  </a:tr>
                  <a:tr h="225742">
                    <a:tc>
                      <a:txBody>
                        <a:bodyPr/>
                        <a:lstStyle/>
                        <a:p>
                          <a:r>
                            <a:rPr lang="fr-FR" b="1" dirty="0"/>
                            <a:t>Equipement courant</a:t>
                          </a:r>
                        </a:p>
                      </a:txBody>
                      <a:tcPr/>
                    </a:tc>
                    <a:tc>
                      <a:txBody>
                        <a:bodyPr/>
                        <a:lstStyle/>
                        <a:p>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𝟏𝟓𝟕</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763243448"/>
                      </a:ext>
                    </a:extLst>
                  </a:tr>
                  <a:tr h="225742">
                    <a:tc>
                      <a:txBody>
                        <a:bodyPr/>
                        <a:lstStyle/>
                        <a:p>
                          <a:r>
                            <a:rPr lang="fr-FR" b="1" dirty="0"/>
                            <a:t>Dépenses imprévues</a:t>
                          </a:r>
                        </a:p>
                      </a:txBody>
                      <a:tcPr/>
                    </a:tc>
                    <a:tc>
                      <a:txBody>
                        <a:bodyPr/>
                        <a:lstStyle/>
                        <a:p>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𝟒𝟎</m:t>
                                </m:r>
                                <m:r>
                                  <a:rPr lang="fr-FR" b="1" i="1" smtClean="0">
                                    <a:latin typeface="Cambria Math" panose="02040503050406030204" pitchFamily="18" charset="0"/>
                                  </a:rPr>
                                  <m:t> </m:t>
                                </m:r>
                                <m:r>
                                  <a:rPr lang="fr-FR" b="1" i="1" smtClean="0">
                                    <a:latin typeface="Cambria Math" panose="02040503050406030204" pitchFamily="18" charset="0"/>
                                  </a:rPr>
                                  <m:t>𝟎𝟎𝟎</m:t>
                                </m:r>
                                <m:r>
                                  <a:rPr lang="fr-FR" b="1" i="1" smtClean="0">
                                    <a:latin typeface="Cambria Math" panose="02040503050406030204" pitchFamily="18" charset="0"/>
                                  </a:rPr>
                                  <m:t>€</m:t>
                                </m:r>
                              </m:oMath>
                            </m:oMathPara>
                          </a14:m>
                          <a:endParaRPr lang="fr-FR" b="1" dirty="0"/>
                        </a:p>
                      </a:txBody>
                      <a:tcPr/>
                    </a:tc>
                    <a:extLst>
                      <a:ext uri="{0D108BD9-81ED-4DB2-BD59-A6C34878D82A}">
                        <a16:rowId xmlns:a16="http://schemas.microsoft.com/office/drawing/2014/main" xmlns="" val="2999894889"/>
                      </a:ext>
                    </a:extLst>
                  </a:tr>
                  <a:tr h="225742">
                    <a:tc>
                      <a:txBody>
                        <a:bodyPr/>
                        <a:lstStyle/>
                        <a:p>
                          <a:r>
                            <a:rPr lang="fr-FR" b="1" dirty="0">
                              <a:solidFill>
                                <a:schemeClr val="bg1"/>
                              </a:solidFill>
                            </a:rPr>
                            <a:t>Total</a:t>
                          </a:r>
                        </a:p>
                      </a:txBody>
                      <a:tcPr>
                        <a:solidFill>
                          <a:srgbClr val="0070C0"/>
                        </a:solidFill>
                      </a:tcPr>
                    </a:tc>
                    <a:tc>
                      <a:txBody>
                        <a:bodyPr/>
                        <a:lstStyle/>
                        <a:p>
                          <a:endParaRPr lang="fr-FR" dirty="0"/>
                        </a:p>
                      </a:txBody>
                      <a:tcPr>
                        <a:solidFill>
                          <a:srgbClr val="0070C0"/>
                        </a:solidFill>
                      </a:tcPr>
                    </a:tc>
                    <a:tc>
                      <a:txBody>
                        <a:bodyPr/>
                        <a:lstStyle/>
                        <a:p>
                          <a:pPr/>
                          <a14:m>
                            <m:oMathPara xmlns:m="http://schemas.openxmlformats.org/officeDocument/2006/math">
                              <m:oMathParaPr>
                                <m:jc m:val="centerGroup"/>
                              </m:oMathParaPr>
                              <m:oMath xmlns:m="http://schemas.openxmlformats.org/officeDocument/2006/math">
                                <m:r>
                                  <a:rPr lang="fr-FR" b="1" i="1" smtClean="0">
                                    <a:solidFill>
                                      <a:srgbClr val="FFFF00"/>
                                    </a:solidFill>
                                    <a:latin typeface="Cambria Math" panose="02040503050406030204" pitchFamily="18" charset="0"/>
                                  </a:rPr>
                                  <m:t>𝟏</m:t>
                                </m:r>
                                <m:r>
                                  <a:rPr lang="fr-FR" b="1" i="1" smtClean="0">
                                    <a:solidFill>
                                      <a:srgbClr val="FFFF00"/>
                                    </a:solidFill>
                                    <a:latin typeface="Cambria Math" panose="02040503050406030204" pitchFamily="18" charset="0"/>
                                  </a:rPr>
                                  <m:t> </m:t>
                                </m:r>
                                <m:r>
                                  <a:rPr lang="fr-FR" b="1" i="1" smtClean="0">
                                    <a:solidFill>
                                      <a:srgbClr val="FFFF00"/>
                                    </a:solidFill>
                                    <a:latin typeface="Cambria Math" panose="02040503050406030204" pitchFamily="18" charset="0"/>
                                  </a:rPr>
                                  <m:t>𝟏𝟒𝟏</m:t>
                                </m:r>
                                <m:r>
                                  <a:rPr lang="fr-FR" b="1" i="1" smtClean="0">
                                    <a:solidFill>
                                      <a:srgbClr val="FFFF00"/>
                                    </a:solidFill>
                                    <a:latin typeface="Cambria Math" panose="02040503050406030204" pitchFamily="18" charset="0"/>
                                  </a:rPr>
                                  <m:t> </m:t>
                                </m:r>
                                <m:r>
                                  <a:rPr lang="fr-FR" b="1" i="1" smtClean="0">
                                    <a:solidFill>
                                      <a:srgbClr val="FFFF00"/>
                                    </a:solidFill>
                                    <a:latin typeface="Cambria Math" panose="02040503050406030204" pitchFamily="18" charset="0"/>
                                  </a:rPr>
                                  <m:t>𝟎𝟎𝟎</m:t>
                                </m:r>
                                <m:r>
                                  <a:rPr lang="fr-FR" b="1" i="1" smtClean="0">
                                    <a:solidFill>
                                      <a:srgbClr val="FFFF00"/>
                                    </a:solidFill>
                                    <a:latin typeface="Cambria Math" panose="02040503050406030204" pitchFamily="18" charset="0"/>
                                  </a:rPr>
                                  <m:t>€</m:t>
                                </m:r>
                              </m:oMath>
                            </m:oMathPara>
                          </a14:m>
                          <a:endParaRPr lang="fr-FR" b="1" dirty="0">
                            <a:solidFill>
                              <a:srgbClr val="FFFF00"/>
                            </a:solidFill>
                          </a:endParaRPr>
                        </a:p>
                      </a:txBody>
                      <a:tcPr>
                        <a:solidFill>
                          <a:srgbClr val="0070C0"/>
                        </a:solidFill>
                      </a:tcPr>
                    </a:tc>
                    <a:extLst>
                      <a:ext uri="{0D108BD9-81ED-4DB2-BD59-A6C34878D82A}">
                        <a16:rowId xmlns:a16="http://schemas.microsoft.com/office/drawing/2014/main" xmlns="" val="1145034885"/>
                      </a:ext>
                    </a:extLst>
                  </a:tr>
                </a:tbl>
              </a:graphicData>
            </a:graphic>
          </p:graphicFrame>
        </mc:Choice>
        <mc:Fallback xmlns="">
          <p:graphicFrame>
            <p:nvGraphicFramePr>
              <p:cNvPr id="12" name="Tableau 12">
                <a:extLst>
                  <a:ext uri="{FF2B5EF4-FFF2-40B4-BE49-F238E27FC236}">
                    <a16:creationId xmlns:a16="http://schemas.microsoft.com/office/drawing/2014/main" id="{A9A74528-1D83-4683-87EC-AE3F8309A8CF}"/>
                  </a:ext>
                </a:extLst>
              </p:cNvPr>
              <p:cNvGraphicFramePr>
                <a:graphicFrameLocks noGrp="1"/>
              </p:cNvGraphicFramePr>
              <p:nvPr>
                <p:ph sz="half" idx="2"/>
                <p:extLst>
                  <p:ext uri="{D42A27DB-BD31-4B8C-83A1-F6EECF244321}">
                    <p14:modId xmlns:p14="http://schemas.microsoft.com/office/powerpoint/2010/main" val="1284636747"/>
                  </p:ext>
                </p:extLst>
              </p:nvPr>
            </p:nvGraphicFramePr>
            <p:xfrm>
              <a:off x="939006" y="0"/>
              <a:ext cx="9785667" cy="6370320"/>
            </p:xfrm>
            <a:graphic>
              <a:graphicData uri="http://schemas.openxmlformats.org/drawingml/2006/table">
                <a:tbl>
                  <a:tblPr firstRow="1" bandRow="1">
                    <a:tableStyleId>{5C22544A-7EE6-4342-B048-85BDC9FD1C3A}</a:tableStyleId>
                  </a:tblPr>
                  <a:tblGrid>
                    <a:gridCol w="4692801">
                      <a:extLst>
                        <a:ext uri="{9D8B030D-6E8A-4147-A177-3AD203B41FA5}">
                          <a16:colId xmlns:a16="http://schemas.microsoft.com/office/drawing/2014/main" val="3403005969"/>
                        </a:ext>
                      </a:extLst>
                    </a:gridCol>
                    <a:gridCol w="2207147">
                      <a:extLst>
                        <a:ext uri="{9D8B030D-6E8A-4147-A177-3AD203B41FA5}">
                          <a16:colId xmlns:a16="http://schemas.microsoft.com/office/drawing/2014/main" val="814803591"/>
                        </a:ext>
                      </a:extLst>
                    </a:gridCol>
                    <a:gridCol w="2885719">
                      <a:extLst>
                        <a:ext uri="{9D8B030D-6E8A-4147-A177-3AD203B41FA5}">
                          <a16:colId xmlns:a16="http://schemas.microsoft.com/office/drawing/2014/main" val="3816339142"/>
                        </a:ext>
                      </a:extLst>
                    </a:gridCol>
                  </a:tblGrid>
                  <a:tr h="518160">
                    <a:tc gridSpan="3">
                      <a:txBody>
                        <a:bodyPr/>
                        <a:lstStyle/>
                        <a:p>
                          <a:pPr algn="ctr"/>
                          <a:r>
                            <a:rPr lang="fr-FR" sz="2800" dirty="0"/>
                            <a:t>Section investissement : Dépenses</a:t>
                          </a: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329767205"/>
                      </a:ext>
                    </a:extLst>
                  </a:tr>
                  <a:tr h="365760">
                    <a:tc>
                      <a:txBody>
                        <a:bodyPr/>
                        <a:lstStyle/>
                        <a:p>
                          <a:r>
                            <a:rPr lang="fr-FR" b="1" dirty="0"/>
                            <a:t>Opérations financières</a:t>
                          </a:r>
                        </a:p>
                      </a:txBody>
                      <a:tcPr/>
                    </a:tc>
                    <a:tc>
                      <a:txBody>
                        <a:bodyPr/>
                        <a:lstStyle/>
                        <a:p>
                          <a:endParaRPr lang="fr-FR" dirty="0"/>
                        </a:p>
                      </a:txBody>
                      <a:tcPr/>
                    </a:tc>
                    <a:tc>
                      <a:txBody>
                        <a:bodyPr/>
                        <a:lstStyle/>
                        <a:p>
                          <a:endParaRPr lang="fr-FR"/>
                        </a:p>
                      </a:txBody>
                      <a:tcPr>
                        <a:blipFill>
                          <a:blip r:embed="rId3"/>
                          <a:stretch>
                            <a:fillRect l="-239241" t="-156667" r="-844" b="-1526667"/>
                          </a:stretch>
                        </a:blipFill>
                      </a:tcPr>
                    </a:tc>
                    <a:extLst>
                      <a:ext uri="{0D108BD9-81ED-4DB2-BD59-A6C34878D82A}">
                        <a16:rowId xmlns:a16="http://schemas.microsoft.com/office/drawing/2014/main" val="3559574280"/>
                      </a:ext>
                    </a:extLst>
                  </a:tr>
                  <a:tr h="365760">
                    <a:tc>
                      <a:txBody>
                        <a:bodyPr/>
                        <a:lstStyle/>
                        <a:p>
                          <a:r>
                            <a:rPr lang="fr-FR" i="1" dirty="0"/>
                            <a:t>Remboursement capital de la dette</a:t>
                          </a:r>
                        </a:p>
                      </a:txBody>
                      <a:tcPr/>
                    </a:tc>
                    <a:tc>
                      <a:txBody>
                        <a:bodyPr/>
                        <a:lstStyle/>
                        <a:p>
                          <a:endParaRPr lang="fr-FR"/>
                        </a:p>
                      </a:txBody>
                      <a:tcPr>
                        <a:blipFill>
                          <a:blip r:embed="rId3"/>
                          <a:stretch>
                            <a:fillRect l="-213260" t="-256667" r="-132044" b="-1426667"/>
                          </a:stretch>
                        </a:blipFill>
                      </a:tcPr>
                    </a:tc>
                    <a:tc>
                      <a:txBody>
                        <a:bodyPr/>
                        <a:lstStyle/>
                        <a:p>
                          <a:endParaRPr lang="fr-FR"/>
                        </a:p>
                      </a:txBody>
                      <a:tcPr/>
                    </a:tc>
                    <a:extLst>
                      <a:ext uri="{0D108BD9-81ED-4DB2-BD59-A6C34878D82A}">
                        <a16:rowId xmlns:a16="http://schemas.microsoft.com/office/drawing/2014/main" val="3046608035"/>
                      </a:ext>
                    </a:extLst>
                  </a:tr>
                  <a:tr h="365760">
                    <a:tc>
                      <a:txBody>
                        <a:bodyPr/>
                        <a:lstStyle/>
                        <a:p>
                          <a:r>
                            <a:rPr lang="fr-FR" i="1" dirty="0"/>
                            <a:t>Attribution compensation EMMA</a:t>
                          </a:r>
                        </a:p>
                      </a:txBody>
                      <a:tcPr/>
                    </a:tc>
                    <a:tc>
                      <a:txBody>
                        <a:bodyPr/>
                        <a:lstStyle/>
                        <a:p>
                          <a:endParaRPr lang="fr-FR"/>
                        </a:p>
                      </a:txBody>
                      <a:tcPr>
                        <a:blipFill>
                          <a:blip r:embed="rId3"/>
                          <a:stretch>
                            <a:fillRect l="-213260" t="-356667" r="-132044" b="-1326667"/>
                          </a:stretch>
                        </a:blipFill>
                      </a:tcPr>
                    </a:tc>
                    <a:tc>
                      <a:txBody>
                        <a:bodyPr/>
                        <a:lstStyle/>
                        <a:p>
                          <a:endParaRPr lang="fr-FR"/>
                        </a:p>
                      </a:txBody>
                      <a:tcPr/>
                    </a:tc>
                    <a:extLst>
                      <a:ext uri="{0D108BD9-81ED-4DB2-BD59-A6C34878D82A}">
                        <a16:rowId xmlns:a16="http://schemas.microsoft.com/office/drawing/2014/main" val="929968280"/>
                      </a:ext>
                    </a:extLst>
                  </a:tr>
                  <a:tr h="365760">
                    <a:tc>
                      <a:txBody>
                        <a:bodyPr/>
                        <a:lstStyle/>
                        <a:p>
                          <a:r>
                            <a:rPr lang="fr-FR" i="1" dirty="0"/>
                            <a:t>Subvention équipement logement (EKIDOM)</a:t>
                          </a:r>
                        </a:p>
                      </a:txBody>
                      <a:tcPr/>
                    </a:tc>
                    <a:tc>
                      <a:txBody>
                        <a:bodyPr/>
                        <a:lstStyle/>
                        <a:p>
                          <a:endParaRPr lang="fr-FR"/>
                        </a:p>
                      </a:txBody>
                      <a:tcPr>
                        <a:blipFill>
                          <a:blip r:embed="rId3"/>
                          <a:stretch>
                            <a:fillRect l="-213260" t="-456667" r="-132044" b="-1226667"/>
                          </a:stretch>
                        </a:blipFill>
                      </a:tcPr>
                    </a:tc>
                    <a:tc>
                      <a:txBody>
                        <a:bodyPr/>
                        <a:lstStyle/>
                        <a:p>
                          <a:endParaRPr lang="fr-FR"/>
                        </a:p>
                      </a:txBody>
                      <a:tcPr/>
                    </a:tc>
                    <a:extLst>
                      <a:ext uri="{0D108BD9-81ED-4DB2-BD59-A6C34878D82A}">
                        <a16:rowId xmlns:a16="http://schemas.microsoft.com/office/drawing/2014/main" val="3263811810"/>
                      </a:ext>
                    </a:extLst>
                  </a:tr>
                  <a:tr h="365760">
                    <a:tc>
                      <a:txBody>
                        <a:bodyPr/>
                        <a:lstStyle/>
                        <a:p>
                          <a:r>
                            <a:rPr lang="fr-FR" i="1" dirty="0"/>
                            <a:t>Amortissements subventions</a:t>
                          </a:r>
                        </a:p>
                      </a:txBody>
                      <a:tcPr/>
                    </a:tc>
                    <a:tc>
                      <a:txBody>
                        <a:bodyPr/>
                        <a:lstStyle/>
                        <a:p>
                          <a:endParaRPr lang="fr-FR"/>
                        </a:p>
                      </a:txBody>
                      <a:tcPr>
                        <a:blipFill>
                          <a:blip r:embed="rId3"/>
                          <a:stretch>
                            <a:fillRect l="-213260" t="-556667" r="-132044" b="-1126667"/>
                          </a:stretch>
                        </a:blipFill>
                      </a:tcPr>
                    </a:tc>
                    <a:tc>
                      <a:txBody>
                        <a:bodyPr/>
                        <a:lstStyle/>
                        <a:p>
                          <a:endParaRPr lang="fr-FR" dirty="0"/>
                        </a:p>
                      </a:txBody>
                      <a:tcPr/>
                    </a:tc>
                    <a:extLst>
                      <a:ext uri="{0D108BD9-81ED-4DB2-BD59-A6C34878D82A}">
                        <a16:rowId xmlns:a16="http://schemas.microsoft.com/office/drawing/2014/main" val="606752920"/>
                      </a:ext>
                    </a:extLst>
                  </a:tr>
                  <a:tr h="365760">
                    <a:tc>
                      <a:txBody>
                        <a:bodyPr/>
                        <a:lstStyle/>
                        <a:p>
                          <a:r>
                            <a:rPr lang="fr-FR" b="1" dirty="0"/>
                            <a:t>Pôle petite enfance</a:t>
                          </a:r>
                        </a:p>
                      </a:txBody>
                      <a:tcPr/>
                    </a:tc>
                    <a:tc>
                      <a:txBody>
                        <a:bodyPr/>
                        <a:lstStyle/>
                        <a:p>
                          <a:endParaRPr lang="fr-FR" dirty="0"/>
                        </a:p>
                      </a:txBody>
                      <a:tcPr/>
                    </a:tc>
                    <a:tc>
                      <a:txBody>
                        <a:bodyPr/>
                        <a:lstStyle/>
                        <a:p>
                          <a:endParaRPr lang="fr-FR"/>
                        </a:p>
                      </a:txBody>
                      <a:tcPr>
                        <a:blipFill>
                          <a:blip r:embed="rId3"/>
                          <a:stretch>
                            <a:fillRect l="-239241" t="-656667" r="-844" b="-1026667"/>
                          </a:stretch>
                        </a:blipFill>
                      </a:tcPr>
                    </a:tc>
                    <a:extLst>
                      <a:ext uri="{0D108BD9-81ED-4DB2-BD59-A6C34878D82A}">
                        <a16:rowId xmlns:a16="http://schemas.microsoft.com/office/drawing/2014/main" val="3359157143"/>
                      </a:ext>
                    </a:extLst>
                  </a:tr>
                  <a:tr h="365760">
                    <a:tc>
                      <a:txBody>
                        <a:bodyPr/>
                        <a:lstStyle/>
                        <a:p>
                          <a:r>
                            <a:rPr lang="fr-FR" b="1" dirty="0"/>
                            <a:t>CSC </a:t>
                          </a:r>
                        </a:p>
                      </a:txBody>
                      <a:tcPr/>
                    </a:tc>
                    <a:tc>
                      <a:txBody>
                        <a:bodyPr/>
                        <a:lstStyle/>
                        <a:p>
                          <a:endParaRPr lang="fr-FR"/>
                        </a:p>
                      </a:txBody>
                      <a:tcPr/>
                    </a:tc>
                    <a:tc>
                      <a:txBody>
                        <a:bodyPr/>
                        <a:lstStyle/>
                        <a:p>
                          <a:endParaRPr lang="fr-FR"/>
                        </a:p>
                      </a:txBody>
                      <a:tcPr>
                        <a:blipFill>
                          <a:blip r:embed="rId3"/>
                          <a:stretch>
                            <a:fillRect l="-239241" t="-756667" r="-844" b="-926667"/>
                          </a:stretch>
                        </a:blipFill>
                      </a:tcPr>
                    </a:tc>
                    <a:extLst>
                      <a:ext uri="{0D108BD9-81ED-4DB2-BD59-A6C34878D82A}">
                        <a16:rowId xmlns:a16="http://schemas.microsoft.com/office/drawing/2014/main" val="2657936107"/>
                      </a:ext>
                    </a:extLst>
                  </a:tr>
                  <a:tr h="365760">
                    <a:tc>
                      <a:txBody>
                        <a:bodyPr/>
                        <a:lstStyle/>
                        <a:p>
                          <a:r>
                            <a:rPr lang="fr-FR" b="1" dirty="0"/>
                            <a:t>Quartiers (Jeux + décorations)</a:t>
                          </a:r>
                        </a:p>
                      </a:txBody>
                      <a:tcPr/>
                    </a:tc>
                    <a:tc>
                      <a:txBody>
                        <a:bodyPr/>
                        <a:lstStyle/>
                        <a:p>
                          <a:endParaRPr lang="fr-FR"/>
                        </a:p>
                      </a:txBody>
                      <a:tcPr/>
                    </a:tc>
                    <a:tc>
                      <a:txBody>
                        <a:bodyPr/>
                        <a:lstStyle/>
                        <a:p>
                          <a:endParaRPr lang="fr-FR"/>
                        </a:p>
                      </a:txBody>
                      <a:tcPr>
                        <a:blipFill>
                          <a:blip r:embed="rId3"/>
                          <a:stretch>
                            <a:fillRect l="-239241" t="-856667" r="-844" b="-826667"/>
                          </a:stretch>
                        </a:blipFill>
                      </a:tcPr>
                    </a:tc>
                    <a:extLst>
                      <a:ext uri="{0D108BD9-81ED-4DB2-BD59-A6C34878D82A}">
                        <a16:rowId xmlns:a16="http://schemas.microsoft.com/office/drawing/2014/main" val="3949380481"/>
                      </a:ext>
                    </a:extLst>
                  </a:tr>
                  <a:tr h="365760">
                    <a:tc>
                      <a:txBody>
                        <a:bodyPr/>
                        <a:lstStyle/>
                        <a:p>
                          <a:r>
                            <a:rPr lang="fr-FR" b="1" dirty="0"/>
                            <a:t>Plan modernisation services</a:t>
                          </a:r>
                        </a:p>
                      </a:txBody>
                      <a:tcPr/>
                    </a:tc>
                    <a:tc>
                      <a:txBody>
                        <a:bodyPr/>
                        <a:lstStyle/>
                        <a:p>
                          <a:endParaRPr lang="fr-FR" dirty="0"/>
                        </a:p>
                      </a:txBody>
                      <a:tcPr/>
                    </a:tc>
                    <a:tc>
                      <a:txBody>
                        <a:bodyPr/>
                        <a:lstStyle/>
                        <a:p>
                          <a:endParaRPr lang="fr-FR"/>
                        </a:p>
                      </a:txBody>
                      <a:tcPr>
                        <a:blipFill>
                          <a:blip r:embed="rId3"/>
                          <a:stretch>
                            <a:fillRect l="-239241" t="-956667" r="-844" b="-726667"/>
                          </a:stretch>
                        </a:blipFill>
                      </a:tcPr>
                    </a:tc>
                    <a:extLst>
                      <a:ext uri="{0D108BD9-81ED-4DB2-BD59-A6C34878D82A}">
                        <a16:rowId xmlns:a16="http://schemas.microsoft.com/office/drawing/2014/main" val="2813164748"/>
                      </a:ext>
                    </a:extLst>
                  </a:tr>
                  <a:tr h="365760">
                    <a:tc>
                      <a:txBody>
                        <a:bodyPr/>
                        <a:lstStyle/>
                        <a:p>
                          <a:r>
                            <a:rPr lang="fr-FR" b="1" dirty="0"/>
                            <a:t>Voirie communale</a:t>
                          </a:r>
                        </a:p>
                      </a:txBody>
                      <a:tcPr/>
                    </a:tc>
                    <a:tc>
                      <a:txBody>
                        <a:bodyPr/>
                        <a:lstStyle/>
                        <a:p>
                          <a:endParaRPr lang="fr-FR"/>
                        </a:p>
                      </a:txBody>
                      <a:tcPr/>
                    </a:tc>
                    <a:tc>
                      <a:txBody>
                        <a:bodyPr/>
                        <a:lstStyle/>
                        <a:p>
                          <a:endParaRPr lang="fr-FR"/>
                        </a:p>
                      </a:txBody>
                      <a:tcPr>
                        <a:blipFill>
                          <a:blip r:embed="rId3"/>
                          <a:stretch>
                            <a:fillRect l="-239241" t="-1056667" r="-844" b="-626667"/>
                          </a:stretch>
                        </a:blipFill>
                      </a:tcPr>
                    </a:tc>
                    <a:extLst>
                      <a:ext uri="{0D108BD9-81ED-4DB2-BD59-A6C34878D82A}">
                        <a16:rowId xmlns:a16="http://schemas.microsoft.com/office/drawing/2014/main" val="31038574"/>
                      </a:ext>
                    </a:extLst>
                  </a:tr>
                  <a:tr h="365760">
                    <a:tc>
                      <a:txBody>
                        <a:bodyPr/>
                        <a:lstStyle/>
                        <a:p>
                          <a:r>
                            <a:rPr lang="fr-FR" b="1" dirty="0"/>
                            <a:t>Travaux écoles</a:t>
                          </a:r>
                        </a:p>
                      </a:txBody>
                      <a:tcPr/>
                    </a:tc>
                    <a:tc>
                      <a:txBody>
                        <a:bodyPr/>
                        <a:lstStyle/>
                        <a:p>
                          <a:endParaRPr lang="fr-FR"/>
                        </a:p>
                      </a:txBody>
                      <a:tcPr/>
                    </a:tc>
                    <a:tc>
                      <a:txBody>
                        <a:bodyPr/>
                        <a:lstStyle/>
                        <a:p>
                          <a:endParaRPr lang="fr-FR"/>
                        </a:p>
                      </a:txBody>
                      <a:tcPr>
                        <a:blipFill>
                          <a:blip r:embed="rId3"/>
                          <a:stretch>
                            <a:fillRect l="-239241" t="-1156667" r="-844" b="-526667"/>
                          </a:stretch>
                        </a:blipFill>
                      </a:tcPr>
                    </a:tc>
                    <a:extLst>
                      <a:ext uri="{0D108BD9-81ED-4DB2-BD59-A6C34878D82A}">
                        <a16:rowId xmlns:a16="http://schemas.microsoft.com/office/drawing/2014/main" val="3770926842"/>
                      </a:ext>
                    </a:extLst>
                  </a:tr>
                  <a:tr h="365760">
                    <a:tc>
                      <a:txBody>
                        <a:bodyPr/>
                        <a:lstStyle/>
                        <a:p>
                          <a:r>
                            <a:rPr lang="fr-FR" b="1" dirty="0"/>
                            <a:t>Cimetière (columbarium)</a:t>
                          </a:r>
                        </a:p>
                      </a:txBody>
                      <a:tcPr/>
                    </a:tc>
                    <a:tc>
                      <a:txBody>
                        <a:bodyPr/>
                        <a:lstStyle/>
                        <a:p>
                          <a:endParaRPr lang="fr-FR"/>
                        </a:p>
                      </a:txBody>
                      <a:tcPr/>
                    </a:tc>
                    <a:tc>
                      <a:txBody>
                        <a:bodyPr/>
                        <a:lstStyle/>
                        <a:p>
                          <a:endParaRPr lang="fr-FR"/>
                        </a:p>
                      </a:txBody>
                      <a:tcPr>
                        <a:blipFill>
                          <a:blip r:embed="rId3"/>
                          <a:stretch>
                            <a:fillRect l="-239241" t="-1256667" r="-844" b="-426667"/>
                          </a:stretch>
                        </a:blipFill>
                      </a:tcPr>
                    </a:tc>
                    <a:extLst>
                      <a:ext uri="{0D108BD9-81ED-4DB2-BD59-A6C34878D82A}">
                        <a16:rowId xmlns:a16="http://schemas.microsoft.com/office/drawing/2014/main" val="600032634"/>
                      </a:ext>
                    </a:extLst>
                  </a:tr>
                  <a:tr h="365760">
                    <a:tc>
                      <a:txBody>
                        <a:bodyPr/>
                        <a:lstStyle/>
                        <a:p>
                          <a:r>
                            <a:rPr lang="fr-FR" b="1" dirty="0"/>
                            <a:t>Réserve foncière</a:t>
                          </a:r>
                        </a:p>
                      </a:txBody>
                      <a:tcPr/>
                    </a:tc>
                    <a:tc>
                      <a:txBody>
                        <a:bodyPr/>
                        <a:lstStyle/>
                        <a:p>
                          <a:endParaRPr lang="fr-FR" dirty="0"/>
                        </a:p>
                      </a:txBody>
                      <a:tcPr/>
                    </a:tc>
                    <a:tc>
                      <a:txBody>
                        <a:bodyPr/>
                        <a:lstStyle/>
                        <a:p>
                          <a:endParaRPr lang="fr-FR"/>
                        </a:p>
                      </a:txBody>
                      <a:tcPr>
                        <a:blipFill>
                          <a:blip r:embed="rId3"/>
                          <a:stretch>
                            <a:fillRect l="-239241" t="-1356667" r="-844" b="-326667"/>
                          </a:stretch>
                        </a:blipFill>
                      </a:tcPr>
                    </a:tc>
                    <a:extLst>
                      <a:ext uri="{0D108BD9-81ED-4DB2-BD59-A6C34878D82A}">
                        <a16:rowId xmlns:a16="http://schemas.microsoft.com/office/drawing/2014/main" val="2906135695"/>
                      </a:ext>
                    </a:extLst>
                  </a:tr>
                  <a:tr h="365760">
                    <a:tc>
                      <a:txBody>
                        <a:bodyPr/>
                        <a:lstStyle/>
                        <a:p>
                          <a:r>
                            <a:rPr lang="fr-FR" b="1" dirty="0"/>
                            <a:t>Equipement courant</a:t>
                          </a:r>
                        </a:p>
                      </a:txBody>
                      <a:tcPr/>
                    </a:tc>
                    <a:tc>
                      <a:txBody>
                        <a:bodyPr/>
                        <a:lstStyle/>
                        <a:p>
                          <a:endParaRPr lang="fr-FR" dirty="0"/>
                        </a:p>
                      </a:txBody>
                      <a:tcPr/>
                    </a:tc>
                    <a:tc>
                      <a:txBody>
                        <a:bodyPr/>
                        <a:lstStyle/>
                        <a:p>
                          <a:endParaRPr lang="fr-FR"/>
                        </a:p>
                      </a:txBody>
                      <a:tcPr>
                        <a:blipFill>
                          <a:blip r:embed="rId3"/>
                          <a:stretch>
                            <a:fillRect l="-239241" t="-1456667" r="-844" b="-226667"/>
                          </a:stretch>
                        </a:blipFill>
                      </a:tcPr>
                    </a:tc>
                    <a:extLst>
                      <a:ext uri="{0D108BD9-81ED-4DB2-BD59-A6C34878D82A}">
                        <a16:rowId xmlns:a16="http://schemas.microsoft.com/office/drawing/2014/main" val="763243448"/>
                      </a:ext>
                    </a:extLst>
                  </a:tr>
                  <a:tr h="365760">
                    <a:tc>
                      <a:txBody>
                        <a:bodyPr/>
                        <a:lstStyle/>
                        <a:p>
                          <a:r>
                            <a:rPr lang="fr-FR" b="1" dirty="0"/>
                            <a:t>Dépenses imprévues</a:t>
                          </a:r>
                        </a:p>
                      </a:txBody>
                      <a:tcPr/>
                    </a:tc>
                    <a:tc>
                      <a:txBody>
                        <a:bodyPr/>
                        <a:lstStyle/>
                        <a:p>
                          <a:endParaRPr lang="fr-FR" dirty="0"/>
                        </a:p>
                      </a:txBody>
                      <a:tcPr/>
                    </a:tc>
                    <a:tc>
                      <a:txBody>
                        <a:bodyPr/>
                        <a:lstStyle/>
                        <a:p>
                          <a:endParaRPr lang="fr-FR"/>
                        </a:p>
                      </a:txBody>
                      <a:tcPr>
                        <a:blipFill>
                          <a:blip r:embed="rId3"/>
                          <a:stretch>
                            <a:fillRect l="-239241" t="-1556667" r="-844" b="-126667"/>
                          </a:stretch>
                        </a:blipFill>
                      </a:tcPr>
                    </a:tc>
                    <a:extLst>
                      <a:ext uri="{0D108BD9-81ED-4DB2-BD59-A6C34878D82A}">
                        <a16:rowId xmlns:a16="http://schemas.microsoft.com/office/drawing/2014/main" val="2999894889"/>
                      </a:ext>
                    </a:extLst>
                  </a:tr>
                  <a:tr h="365760">
                    <a:tc>
                      <a:txBody>
                        <a:bodyPr/>
                        <a:lstStyle/>
                        <a:p>
                          <a:r>
                            <a:rPr lang="fr-FR" b="1" dirty="0">
                              <a:solidFill>
                                <a:schemeClr val="bg1"/>
                              </a:solidFill>
                            </a:rPr>
                            <a:t>Total</a:t>
                          </a:r>
                        </a:p>
                      </a:txBody>
                      <a:tcPr>
                        <a:solidFill>
                          <a:srgbClr val="0070C0"/>
                        </a:solidFill>
                      </a:tcPr>
                    </a:tc>
                    <a:tc>
                      <a:txBody>
                        <a:bodyPr/>
                        <a:lstStyle/>
                        <a:p>
                          <a:endParaRPr lang="fr-FR" dirty="0"/>
                        </a:p>
                      </a:txBody>
                      <a:tcPr>
                        <a:solidFill>
                          <a:srgbClr val="0070C0"/>
                        </a:solidFill>
                      </a:tcPr>
                    </a:tc>
                    <a:tc>
                      <a:txBody>
                        <a:bodyPr/>
                        <a:lstStyle/>
                        <a:p>
                          <a:endParaRPr lang="fr-FR"/>
                        </a:p>
                      </a:txBody>
                      <a:tcPr>
                        <a:blipFill>
                          <a:blip r:embed="rId3"/>
                          <a:stretch>
                            <a:fillRect l="-239241" t="-1656667" r="-844" b="-26667"/>
                          </a:stretch>
                        </a:blipFill>
                      </a:tcPr>
                    </a:tc>
                    <a:extLst>
                      <a:ext uri="{0D108BD9-81ED-4DB2-BD59-A6C34878D82A}">
                        <a16:rowId xmlns:a16="http://schemas.microsoft.com/office/drawing/2014/main" val="1145034885"/>
                      </a:ext>
                    </a:extLst>
                  </a:tr>
                </a:tbl>
              </a:graphicData>
            </a:graphic>
          </p:graphicFrame>
        </mc:Fallback>
      </mc:AlternateContent>
      <p:pic>
        <p:nvPicPr>
          <p:cNvPr id="16" name="Image 15">
            <a:extLst>
              <a:ext uri="{FF2B5EF4-FFF2-40B4-BE49-F238E27FC236}">
                <a16:creationId xmlns:a16="http://schemas.microsoft.com/office/drawing/2014/main" xmlns="" id="{5D9CD5AA-668E-4130-8747-0C011D12F08B}"/>
              </a:ext>
            </a:extLst>
          </p:cNvPr>
          <p:cNvPicPr>
            <a:picLocks noChangeAspect="1"/>
          </p:cNvPicPr>
          <p:nvPr/>
        </p:nvPicPr>
        <p:blipFill>
          <a:blip r:embed="rId4"/>
          <a:stretch>
            <a:fillRect/>
          </a:stretch>
        </p:blipFill>
        <p:spPr>
          <a:xfrm>
            <a:off x="1066051" y="0"/>
            <a:ext cx="1442222" cy="512638"/>
          </a:xfrm>
          <a:prstGeom prst="rect">
            <a:avLst/>
          </a:prstGeom>
        </p:spPr>
      </p:pic>
    </p:spTree>
    <p:extLst>
      <p:ext uri="{BB962C8B-B14F-4D97-AF65-F5344CB8AC3E}">
        <p14:creationId xmlns:p14="http://schemas.microsoft.com/office/powerpoint/2010/main" val="1877411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1775520" y="764704"/>
            <a:ext cx="8686800" cy="838200"/>
          </a:xfrm>
        </p:spPr>
        <p:txBody>
          <a:bodyPr>
            <a:normAutofit fontScale="90000"/>
          </a:bodyPr>
          <a:lstStyle/>
          <a:p>
            <a:pPr algn="ctr"/>
            <a:r>
              <a:rPr lang="fr-FR" b="1" dirty="0">
                <a:cs typeface="Arial" pitchFamily="34" charset="0"/>
              </a:rPr>
              <a:t>Cadre réglementaire:</a:t>
            </a:r>
            <a:br>
              <a:rPr lang="fr-FR" b="1" dirty="0">
                <a:cs typeface="Arial" pitchFamily="34" charset="0"/>
              </a:rPr>
            </a:br>
            <a:endParaRPr lang="fr-FR" dirty="0"/>
          </a:p>
        </p:txBody>
      </p:sp>
      <p:sp>
        <p:nvSpPr>
          <p:cNvPr id="6147" name="Rectangle 3"/>
          <p:cNvSpPr>
            <a:spLocks noGrp="1" noChangeArrowheads="1"/>
          </p:cNvSpPr>
          <p:nvPr>
            <p:ph idx="1"/>
          </p:nvPr>
        </p:nvSpPr>
        <p:spPr>
          <a:xfrm>
            <a:off x="1524000" y="1600201"/>
            <a:ext cx="9144000" cy="4525963"/>
          </a:xfrm>
        </p:spPr>
        <p:txBody>
          <a:bodyPr/>
          <a:lstStyle/>
          <a:p>
            <a:pPr>
              <a:buFont typeface="Wingdings" pitchFamily="2" charset="2"/>
              <a:buNone/>
            </a:pPr>
            <a:r>
              <a:rPr lang="fr-FR" b="1" dirty="0">
                <a:latin typeface="Arial" pitchFamily="34" charset="0"/>
                <a:cs typeface="Arial" pitchFamily="34" charset="0"/>
              </a:rPr>
              <a:t>Communes de 3 500 habitants et plus</a:t>
            </a:r>
          </a:p>
          <a:p>
            <a:r>
              <a:rPr lang="fr-FR" dirty="0">
                <a:latin typeface="Arial" pitchFamily="34" charset="0"/>
                <a:cs typeface="Arial" pitchFamily="34" charset="0"/>
              </a:rPr>
              <a:t>Le débat sur les orientations générales du budget doit être organisé dans un délai de 2 mois précédant son examen.</a:t>
            </a:r>
          </a:p>
          <a:p>
            <a:r>
              <a:rPr lang="fr-FR" dirty="0">
                <a:latin typeface="Arial" pitchFamily="34" charset="0"/>
                <a:cs typeface="Arial" pitchFamily="34" charset="0"/>
              </a:rPr>
              <a:t> Règle habituelle: la date limite d’adoption du budget primitif est le 15 avril 2021</a:t>
            </a:r>
          </a:p>
          <a:p>
            <a:pPr marL="0" indent="0">
              <a:buNone/>
            </a:pPr>
            <a:endParaRPr lang="fr-FR" u="sng" dirty="0">
              <a:solidFill>
                <a:srgbClr val="FF0000"/>
              </a:solidFill>
              <a:latin typeface="Arial" pitchFamily="34" charset="0"/>
              <a:cs typeface="Arial" pitchFamily="34" charset="0"/>
            </a:endParaRPr>
          </a:p>
        </p:txBody>
      </p:sp>
      <p:pic>
        <p:nvPicPr>
          <p:cNvPr id="5" name="Image 4" descr="Logoentete.eps"/>
          <p:cNvPicPr>
            <a:picLocks noChangeAspect="1" noChangeArrowheads="1"/>
          </p:cNvPicPr>
          <p:nvPr/>
        </p:nvPicPr>
        <p:blipFill>
          <a:blip r:embed="rId3" cstate="print"/>
          <a:srcRect/>
          <a:stretch>
            <a:fillRect/>
          </a:stretch>
        </p:blipFill>
        <p:spPr bwMode="auto">
          <a:xfrm>
            <a:off x="142331" y="87086"/>
            <a:ext cx="2374446" cy="844247"/>
          </a:xfrm>
          <a:prstGeom prst="rect">
            <a:avLst/>
          </a:prstGeom>
          <a:noFill/>
          <a:ln w="9525">
            <a:noFill/>
            <a:miter lim="800000"/>
            <a:headEnd/>
            <a:tailEnd/>
          </a:ln>
        </p:spPr>
      </p:pic>
    </p:spTree>
    <p:extLst>
      <p:ext uri="{BB962C8B-B14F-4D97-AF65-F5344CB8AC3E}">
        <p14:creationId xmlns:p14="http://schemas.microsoft.com/office/powerpoint/2010/main" val="340811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2728" y="1071546"/>
            <a:ext cx="7498080" cy="1143000"/>
          </a:xfrm>
        </p:spPr>
        <p:txBody>
          <a:bodyPr/>
          <a:lstStyle/>
          <a:p>
            <a:r>
              <a:rPr lang="fr-FR" b="1" dirty="0"/>
              <a:t>Objectifs du DOB</a:t>
            </a:r>
            <a:endParaRPr lang="fr-FR" dirty="0"/>
          </a:p>
        </p:txBody>
      </p:sp>
      <p:sp>
        <p:nvSpPr>
          <p:cNvPr id="3" name="Espace réservé du contenu 2"/>
          <p:cNvSpPr>
            <a:spLocks noGrp="1"/>
          </p:cNvSpPr>
          <p:nvPr>
            <p:ph idx="1"/>
          </p:nvPr>
        </p:nvSpPr>
        <p:spPr>
          <a:xfrm>
            <a:off x="1524000" y="1844824"/>
            <a:ext cx="9144000" cy="4572000"/>
          </a:xfrm>
        </p:spPr>
        <p:txBody>
          <a:bodyPr/>
          <a:lstStyle/>
          <a:p>
            <a:endParaRPr lang="fr-FR" dirty="0">
              <a:latin typeface="+mj-lt"/>
            </a:endParaRPr>
          </a:p>
          <a:p>
            <a:endParaRPr lang="fr-FR" dirty="0"/>
          </a:p>
          <a:p>
            <a:pPr algn="just"/>
            <a:r>
              <a:rPr lang="fr-FR" dirty="0">
                <a:latin typeface="Arial" pitchFamily="34" charset="0"/>
                <a:cs typeface="Arial" pitchFamily="34" charset="0"/>
              </a:rPr>
              <a:t>Discuter des </a:t>
            </a:r>
            <a:r>
              <a:rPr lang="fr-FR" u="sng" dirty="0">
                <a:latin typeface="Arial" pitchFamily="34" charset="0"/>
                <a:cs typeface="Arial" pitchFamily="34" charset="0"/>
              </a:rPr>
              <a:t>orientations </a:t>
            </a:r>
            <a:r>
              <a:rPr lang="fr-FR" dirty="0">
                <a:latin typeface="Arial" pitchFamily="34" charset="0"/>
                <a:cs typeface="Arial" pitchFamily="34" charset="0"/>
              </a:rPr>
              <a:t>budgétaires de la collectivité</a:t>
            </a:r>
          </a:p>
          <a:p>
            <a:pPr algn="just"/>
            <a:endParaRPr lang="fr-FR" dirty="0">
              <a:latin typeface="Arial" pitchFamily="34" charset="0"/>
              <a:cs typeface="Arial" pitchFamily="34" charset="0"/>
            </a:endParaRPr>
          </a:p>
          <a:p>
            <a:pPr algn="just"/>
            <a:r>
              <a:rPr lang="fr-FR" dirty="0">
                <a:latin typeface="Arial" pitchFamily="34" charset="0"/>
                <a:cs typeface="Arial" pitchFamily="34" charset="0"/>
              </a:rPr>
              <a:t>Informer sur la situation financière avec des éléments rétrospectifs, comparatifs et prospectifs (évolution des chapitres budgétaires, dette, fiscalité, etc…)</a:t>
            </a:r>
            <a:endParaRPr lang="fr-FR" b="1" dirty="0">
              <a:latin typeface="Arial" pitchFamily="34" charset="0"/>
              <a:cs typeface="Arial" pitchFamily="34" charset="0"/>
            </a:endParaRPr>
          </a:p>
          <a:p>
            <a:endParaRPr lang="fr-FR" dirty="0"/>
          </a:p>
        </p:txBody>
      </p:sp>
      <p:pic>
        <p:nvPicPr>
          <p:cNvPr id="5" name="Image 4" descr="Logoentete.eps"/>
          <p:cNvPicPr>
            <a:picLocks noChangeAspect="1" noChangeArrowheads="1"/>
          </p:cNvPicPr>
          <p:nvPr/>
        </p:nvPicPr>
        <p:blipFill>
          <a:blip r:embed="rId3" cstate="print"/>
          <a:srcRect/>
          <a:stretch>
            <a:fillRect/>
          </a:stretch>
        </p:blipFill>
        <p:spPr bwMode="auto">
          <a:xfrm>
            <a:off x="1524000" y="0"/>
            <a:ext cx="2571750" cy="914400"/>
          </a:xfrm>
          <a:prstGeom prst="rect">
            <a:avLst/>
          </a:prstGeom>
          <a:noFill/>
          <a:ln w="9525">
            <a:noFill/>
            <a:miter lim="800000"/>
            <a:headEnd/>
            <a:tailEnd/>
          </a:ln>
        </p:spPr>
      </p:pic>
    </p:spTree>
    <p:extLst>
      <p:ext uri="{BB962C8B-B14F-4D97-AF65-F5344CB8AC3E}">
        <p14:creationId xmlns:p14="http://schemas.microsoft.com/office/powerpoint/2010/main" val="106228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47728" y="404664"/>
            <a:ext cx="7309320" cy="838200"/>
          </a:xfrm>
        </p:spPr>
        <p:txBody>
          <a:bodyPr>
            <a:normAutofit fontScale="90000"/>
          </a:bodyPr>
          <a:lstStyle/>
          <a:p>
            <a:pPr algn="ctr"/>
            <a:r>
              <a:rPr lang="fr-FR" sz="3200" b="1" dirty="0">
                <a:solidFill>
                  <a:schemeClr val="tx2">
                    <a:lumMod val="50000"/>
                  </a:schemeClr>
                </a:solidFill>
              </a:rPr>
              <a:t>Environnement</a:t>
            </a:r>
            <a:r>
              <a:rPr lang="fr-FR" sz="3600" b="1" dirty="0">
                <a:solidFill>
                  <a:schemeClr val="tx2">
                    <a:lumMod val="50000"/>
                  </a:schemeClr>
                </a:solidFill>
              </a:rPr>
              <a:t> social, économique et financier</a:t>
            </a:r>
            <a:br>
              <a:rPr lang="fr-FR" sz="3600" b="1" dirty="0">
                <a:solidFill>
                  <a:schemeClr val="tx2">
                    <a:lumMod val="50000"/>
                  </a:schemeClr>
                </a:solidFill>
              </a:rPr>
            </a:br>
            <a:endParaRPr lang="fr-FR" sz="3600" b="1" dirty="0">
              <a:solidFill>
                <a:schemeClr val="tx2">
                  <a:lumMod val="50000"/>
                </a:schemeClr>
              </a:solidFill>
            </a:endParaRPr>
          </a:p>
        </p:txBody>
      </p:sp>
      <p:sp>
        <p:nvSpPr>
          <p:cNvPr id="3" name="Espace réservé du contenu 2"/>
          <p:cNvSpPr>
            <a:spLocks noGrp="1"/>
          </p:cNvSpPr>
          <p:nvPr>
            <p:ph idx="1"/>
          </p:nvPr>
        </p:nvSpPr>
        <p:spPr>
          <a:xfrm>
            <a:off x="1524000" y="1124744"/>
            <a:ext cx="9144000" cy="5733256"/>
          </a:xfrm>
        </p:spPr>
        <p:txBody>
          <a:bodyPr>
            <a:normAutofit/>
          </a:bodyPr>
          <a:lstStyle/>
          <a:p>
            <a:pPr marL="539496" indent="-457200" algn="just">
              <a:buNone/>
            </a:pPr>
            <a:endParaRPr lang="fr-FR" sz="2000" b="1" dirty="0">
              <a:latin typeface="Arial" pitchFamily="34" charset="0"/>
              <a:cs typeface="Arial" pitchFamily="34" charset="0"/>
            </a:endParaRPr>
          </a:p>
          <a:p>
            <a:pPr marL="539496" indent="-457200" algn="just"/>
            <a:r>
              <a:rPr lang="fr-FR" sz="2400" b="1" dirty="0">
                <a:latin typeface="Arial" pitchFamily="34" charset="0"/>
                <a:cs typeface="Arial" pitchFamily="34" charset="0"/>
              </a:rPr>
              <a:t>Un contexte macro-économique particulièrement incertain, tant à l’échelle internationale qu’européenne et nationale (crise du COVID, reprise économique…)</a:t>
            </a:r>
          </a:p>
          <a:p>
            <a:pPr marL="82296" indent="0" algn="just">
              <a:buNone/>
            </a:pPr>
            <a:endParaRPr lang="fr-FR" sz="2400" b="1" dirty="0">
              <a:latin typeface="Arial" pitchFamily="34" charset="0"/>
              <a:cs typeface="Arial" pitchFamily="34" charset="0"/>
            </a:endParaRPr>
          </a:p>
          <a:p>
            <a:pPr marL="539496" indent="-457200" algn="just"/>
            <a:r>
              <a:rPr lang="fr-FR" sz="2400" b="1" dirty="0">
                <a:latin typeface="Arial" pitchFamily="34" charset="0"/>
                <a:cs typeface="Arial" pitchFamily="34" charset="0"/>
              </a:rPr>
              <a:t>Des finances publiques nationales très sollicitées (privé et public)</a:t>
            </a:r>
          </a:p>
          <a:p>
            <a:pPr marL="82296" indent="0" algn="just">
              <a:buNone/>
            </a:pPr>
            <a:endParaRPr lang="fr-FR" sz="2400" b="1" dirty="0">
              <a:latin typeface="Arial" pitchFamily="34" charset="0"/>
              <a:cs typeface="Arial" pitchFamily="34" charset="0"/>
            </a:endParaRPr>
          </a:p>
          <a:p>
            <a:pPr marL="539496" indent="-457200" algn="just"/>
            <a:r>
              <a:rPr lang="fr-FR" sz="2400" b="1" dirty="0">
                <a:latin typeface="Arial" pitchFamily="34" charset="0"/>
                <a:cs typeface="Arial" pitchFamily="34" charset="0"/>
              </a:rPr>
              <a:t>Des taux d’intérêt qui restent présentement bas (mais pour combien de temps ?)</a:t>
            </a:r>
          </a:p>
          <a:p>
            <a:pPr marL="82296" indent="0" algn="just">
              <a:buNone/>
            </a:pPr>
            <a:endParaRPr lang="fr-FR" sz="2400" b="1" dirty="0">
              <a:latin typeface="Arial" pitchFamily="34" charset="0"/>
              <a:cs typeface="Arial" pitchFamily="34" charset="0"/>
            </a:endParaRPr>
          </a:p>
          <a:p>
            <a:pPr marL="539496" indent="-457200" algn="just"/>
            <a:r>
              <a:rPr lang="fr-FR" sz="2400" b="1" dirty="0">
                <a:latin typeface="Arial" pitchFamily="34" charset="0"/>
                <a:cs typeface="Arial" pitchFamily="34" charset="0"/>
              </a:rPr>
              <a:t>Une inflation de 0,5% en 2020</a:t>
            </a:r>
          </a:p>
          <a:p>
            <a:pPr marL="539496" indent="-457200" algn="just">
              <a:buNone/>
            </a:pPr>
            <a:endParaRPr lang="fr-FR" sz="2000" b="1" dirty="0">
              <a:latin typeface="Arial" pitchFamily="34" charset="0"/>
              <a:cs typeface="Arial" pitchFamily="34" charset="0"/>
            </a:endParaRPr>
          </a:p>
          <a:p>
            <a:pPr marL="539496" indent="-457200" algn="just">
              <a:buNone/>
            </a:pPr>
            <a:endParaRPr lang="fr-FR" sz="2000" b="1" dirty="0">
              <a:solidFill>
                <a:srgbClr val="FF0000"/>
              </a:solidFill>
              <a:latin typeface="Arial" pitchFamily="34" charset="0"/>
              <a:cs typeface="Arial" pitchFamily="34" charset="0"/>
            </a:endParaRPr>
          </a:p>
        </p:txBody>
      </p:sp>
      <p:pic>
        <p:nvPicPr>
          <p:cNvPr id="5" name="Image 4" descr="Logoentete.eps"/>
          <p:cNvPicPr>
            <a:picLocks noChangeAspect="1" noChangeArrowheads="1"/>
          </p:cNvPicPr>
          <p:nvPr/>
        </p:nvPicPr>
        <p:blipFill>
          <a:blip r:embed="rId3" cstate="print"/>
          <a:srcRect/>
          <a:stretch>
            <a:fillRect/>
          </a:stretch>
        </p:blipFill>
        <p:spPr bwMode="auto">
          <a:xfrm>
            <a:off x="214411" y="111811"/>
            <a:ext cx="2371453" cy="843183"/>
          </a:xfrm>
          <a:prstGeom prst="rect">
            <a:avLst/>
          </a:prstGeom>
          <a:noFill/>
          <a:ln w="9525">
            <a:noFill/>
            <a:miter lim="800000"/>
            <a:headEnd/>
            <a:tailEnd/>
          </a:ln>
        </p:spPr>
      </p:pic>
    </p:spTree>
    <p:extLst>
      <p:ext uri="{BB962C8B-B14F-4D97-AF65-F5344CB8AC3E}">
        <p14:creationId xmlns:p14="http://schemas.microsoft.com/office/powerpoint/2010/main" val="15190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20330" y="339496"/>
            <a:ext cx="7498080" cy="857256"/>
          </a:xfrm>
        </p:spPr>
        <p:txBody>
          <a:bodyPr>
            <a:normAutofit fontScale="90000"/>
          </a:bodyPr>
          <a:lstStyle/>
          <a:p>
            <a:r>
              <a:rPr lang="fr-FR" sz="3600" b="1" dirty="0">
                <a:solidFill>
                  <a:schemeClr val="tx2">
                    <a:lumMod val="50000"/>
                  </a:schemeClr>
                </a:solidFill>
              </a:rPr>
              <a:t>Environnement local</a:t>
            </a:r>
            <a:r>
              <a:rPr lang="fr-FR" sz="2400" b="1" u="sng" dirty="0"/>
              <a:t/>
            </a:r>
            <a:br>
              <a:rPr lang="fr-FR" sz="2400" b="1" u="sng" dirty="0"/>
            </a:br>
            <a:endParaRPr lang="fr-FR" sz="2400" dirty="0"/>
          </a:p>
        </p:txBody>
      </p:sp>
      <p:sp>
        <p:nvSpPr>
          <p:cNvPr id="3" name="Espace réservé du contenu 2"/>
          <p:cNvSpPr>
            <a:spLocks noGrp="1"/>
          </p:cNvSpPr>
          <p:nvPr>
            <p:ph idx="1"/>
          </p:nvPr>
        </p:nvSpPr>
        <p:spPr>
          <a:xfrm>
            <a:off x="1524000" y="857255"/>
            <a:ext cx="9144000" cy="5835281"/>
          </a:xfrm>
        </p:spPr>
        <p:txBody>
          <a:bodyPr>
            <a:normAutofit fontScale="32500" lnSpcReduction="20000"/>
          </a:bodyPr>
          <a:lstStyle/>
          <a:p>
            <a:pPr marL="0" indent="0" algn="just">
              <a:buNone/>
            </a:pPr>
            <a:r>
              <a:rPr lang="fr-FR" sz="2200" b="1" dirty="0">
                <a:latin typeface="Arial" pitchFamily="34" charset="0"/>
                <a:cs typeface="Arial" pitchFamily="34" charset="0"/>
              </a:rPr>
              <a:t>  </a:t>
            </a:r>
            <a:endParaRPr lang="fr-FR" sz="8000" b="1" dirty="0">
              <a:latin typeface="Arial" pitchFamily="34" charset="0"/>
              <a:cs typeface="Arial" pitchFamily="34" charset="0"/>
            </a:endParaRPr>
          </a:p>
          <a:p>
            <a:pPr algn="just"/>
            <a:r>
              <a:rPr lang="fr-FR" sz="9600" b="1" dirty="0">
                <a:cs typeface="Times New Roman" panose="02020603050405020304" pitchFamily="18" charset="0"/>
              </a:rPr>
              <a:t>La poursuite constatée de la baisse de la dotation globale de fonctionnement de la part de l’Etat qui comprime les recettes de fonctionnement.</a:t>
            </a:r>
          </a:p>
          <a:p>
            <a:pPr algn="just">
              <a:buNone/>
            </a:pPr>
            <a:endParaRPr lang="fr-FR" sz="6400" b="1" dirty="0">
              <a:cs typeface="Times New Roman" panose="02020603050405020304" pitchFamily="18" charset="0"/>
            </a:endParaRPr>
          </a:p>
          <a:p>
            <a:pPr algn="just"/>
            <a:r>
              <a:rPr lang="fr-FR" sz="9600" b="1" dirty="0">
                <a:cs typeface="Times New Roman" panose="02020603050405020304" pitchFamily="18" charset="0"/>
              </a:rPr>
              <a:t>Des bases fiscales qui évoluent peu avec des constructions de logements pratiquement à l’arrêt (quasi absence de terrains à bâtir). Des projets sont en cours mais cela prendra du temps.</a:t>
            </a:r>
          </a:p>
          <a:p>
            <a:pPr algn="just">
              <a:buNone/>
            </a:pPr>
            <a:endParaRPr lang="fr-FR" sz="6400" b="1" dirty="0">
              <a:cs typeface="Times New Roman" panose="02020603050405020304" pitchFamily="18" charset="0"/>
            </a:endParaRPr>
          </a:p>
          <a:p>
            <a:r>
              <a:rPr lang="fr-FR" sz="9600" b="1" dirty="0">
                <a:cs typeface="Times New Roman" panose="02020603050405020304" pitchFamily="18" charset="0"/>
              </a:rPr>
              <a:t>Un effet COVID sur les dépenses (achats de masques, produits d’entretien…)</a:t>
            </a:r>
          </a:p>
          <a:p>
            <a:pPr algn="just">
              <a:buNone/>
            </a:pPr>
            <a:endParaRPr lang="fr-FR" sz="5000" b="1" dirty="0">
              <a:latin typeface="Arial" pitchFamily="34" charset="0"/>
              <a:cs typeface="Arial" pitchFamily="34" charset="0"/>
            </a:endParaRPr>
          </a:p>
          <a:p>
            <a:pPr algn="just">
              <a:buNone/>
            </a:pPr>
            <a:endParaRPr lang="fr-FR" sz="5000" b="1" dirty="0">
              <a:latin typeface="Arial" pitchFamily="34" charset="0"/>
              <a:cs typeface="Arial" pitchFamily="34" charset="0"/>
            </a:endParaRPr>
          </a:p>
          <a:p>
            <a:pPr>
              <a:buNone/>
            </a:pPr>
            <a:endParaRPr lang="fr-FR" sz="2000" b="1" dirty="0"/>
          </a:p>
          <a:p>
            <a:pPr>
              <a:buNone/>
            </a:pPr>
            <a:r>
              <a:rPr lang="fr-FR" sz="2000" b="1" dirty="0"/>
              <a:t>	</a:t>
            </a:r>
          </a:p>
        </p:txBody>
      </p:sp>
      <p:pic>
        <p:nvPicPr>
          <p:cNvPr id="5" name="Image 4" descr="Logoentete.eps"/>
          <p:cNvPicPr>
            <a:picLocks noChangeAspect="1" noChangeArrowheads="1"/>
          </p:cNvPicPr>
          <p:nvPr/>
        </p:nvPicPr>
        <p:blipFill>
          <a:blip r:embed="rId3" cstate="print"/>
          <a:srcRect/>
          <a:stretch>
            <a:fillRect/>
          </a:stretch>
        </p:blipFill>
        <p:spPr bwMode="auto">
          <a:xfrm>
            <a:off x="117171" y="165463"/>
            <a:ext cx="2222131" cy="790091"/>
          </a:xfrm>
          <a:prstGeom prst="rect">
            <a:avLst/>
          </a:prstGeom>
          <a:noFill/>
          <a:ln w="9525">
            <a:noFill/>
            <a:miter lim="800000"/>
            <a:headEnd/>
            <a:tailEnd/>
          </a:ln>
        </p:spPr>
      </p:pic>
    </p:spTree>
    <p:extLst>
      <p:ext uri="{BB962C8B-B14F-4D97-AF65-F5344CB8AC3E}">
        <p14:creationId xmlns:p14="http://schemas.microsoft.com/office/powerpoint/2010/main" val="153763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3F7233A-5432-4A47-AA66-3062E69BD3D8}"/>
              </a:ext>
            </a:extLst>
          </p:cNvPr>
          <p:cNvSpPr>
            <a:spLocks noGrp="1"/>
          </p:cNvSpPr>
          <p:nvPr>
            <p:ph type="title"/>
          </p:nvPr>
        </p:nvSpPr>
        <p:spPr>
          <a:xfrm>
            <a:off x="838200" y="565422"/>
            <a:ext cx="10515600" cy="1325563"/>
          </a:xfrm>
        </p:spPr>
        <p:txBody>
          <a:bodyPr>
            <a:normAutofit/>
          </a:bodyPr>
          <a:lstStyle/>
          <a:p>
            <a:pPr algn="ctr"/>
            <a:r>
              <a:rPr lang="fr-FR" sz="3600" dirty="0"/>
              <a:t>Evolution de la Dotation globale de fonctionnement depuis 2012 </a:t>
            </a:r>
          </a:p>
        </p:txBody>
      </p:sp>
      <p:graphicFrame>
        <p:nvGraphicFramePr>
          <p:cNvPr id="6" name="Espace réservé du contenu 5">
            <a:extLst>
              <a:ext uri="{FF2B5EF4-FFF2-40B4-BE49-F238E27FC236}">
                <a16:creationId xmlns:a16="http://schemas.microsoft.com/office/drawing/2014/main" xmlns="" id="{42D367A7-648C-40C4-99A4-2201C85A51C1}"/>
              </a:ext>
            </a:extLst>
          </p:cNvPr>
          <p:cNvGraphicFramePr>
            <a:graphicFrameLocks noGrp="1"/>
          </p:cNvGraphicFramePr>
          <p:nvPr>
            <p:ph idx="1"/>
            <p:extLst>
              <p:ext uri="{D42A27DB-BD31-4B8C-83A1-F6EECF244321}">
                <p14:modId xmlns:p14="http://schemas.microsoft.com/office/powerpoint/2010/main" val="531229233"/>
              </p:ext>
            </p:extLst>
          </p:nvPr>
        </p:nvGraphicFramePr>
        <p:xfrm>
          <a:off x="838200" y="1607910"/>
          <a:ext cx="10515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a:extLst>
              <a:ext uri="{FF2B5EF4-FFF2-40B4-BE49-F238E27FC236}">
                <a16:creationId xmlns:a16="http://schemas.microsoft.com/office/drawing/2014/main" xmlns="" id="{B086B0E7-3994-44C7-9C8C-D1CB6C155DD1}"/>
              </a:ext>
            </a:extLst>
          </p:cNvPr>
          <p:cNvPicPr>
            <a:picLocks noChangeAspect="1"/>
          </p:cNvPicPr>
          <p:nvPr/>
        </p:nvPicPr>
        <p:blipFill>
          <a:blip r:embed="rId4"/>
          <a:stretch>
            <a:fillRect/>
          </a:stretch>
        </p:blipFill>
        <p:spPr>
          <a:xfrm>
            <a:off x="98295" y="0"/>
            <a:ext cx="2131734" cy="757725"/>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xmlns="" id="{D6E8A6AC-EC7D-4670-A689-5752DA2F83EF}"/>
                  </a:ext>
                </a:extLst>
              </p:cNvPr>
              <p:cNvSpPr txBox="1"/>
              <p:nvPr/>
            </p:nvSpPr>
            <p:spPr>
              <a:xfrm>
                <a:off x="1733006" y="5834743"/>
                <a:ext cx="9335588" cy="403124"/>
              </a:xfrm>
              <a:prstGeom prst="rect">
                <a:avLst/>
              </a:prstGeom>
              <a:noFill/>
            </p:spPr>
            <p:txBody>
              <a:bodyPr wrap="square" rtlCol="0">
                <a:spAutoFit/>
              </a:bodyPr>
              <a:lstStyle/>
              <a:p>
                <a:r>
                  <a:rPr lang="fr-FR" dirty="0"/>
                  <a:t>De 2012 à 2021, on observe une baisse de </a:t>
                </a:r>
                <a14:m>
                  <m:oMath xmlns:m="http://schemas.openxmlformats.org/officeDocument/2006/math">
                    <m:r>
                      <a:rPr lang="fr-FR" i="1" dirty="0" smtClean="0">
                        <a:latin typeface="Cambria Math" panose="02040503050406030204" pitchFamily="18" charset="0"/>
                      </a:rPr>
                      <m:t>511 661</m:t>
                    </m:r>
                    <m:r>
                      <a:rPr lang="fr-FR" b="0" i="1" dirty="0" smtClean="0">
                        <a:latin typeface="Cambria Math" panose="02040503050406030204" pitchFamily="18" charset="0"/>
                      </a:rPr>
                      <m:t>€ </m:t>
                    </m:r>
                  </m:oMath>
                </a14:m>
                <a:r>
                  <a:rPr lang="fr-FR" dirty="0"/>
                  <a:t>(dont </a:t>
                </a:r>
                <a14:m>
                  <m:oMath xmlns:m="http://schemas.openxmlformats.org/officeDocument/2006/math">
                    <m:r>
                      <a:rPr lang="fr-FR" b="0" i="1" smtClean="0">
                        <a:latin typeface="Cambria Math" panose="02040503050406030204" pitchFamily="18" charset="0"/>
                      </a:rPr>
                      <m:t>−18000€ </m:t>
                    </m:r>
                  </m:oMath>
                </a14:m>
                <a:r>
                  <a:rPr lang="fr-FR" dirty="0"/>
                  <a:t>de 2020 à 2021)</a:t>
                </a:r>
              </a:p>
            </p:txBody>
          </p:sp>
        </mc:Choice>
        <mc:Fallback xmlns="">
          <p:sp>
            <p:nvSpPr>
              <p:cNvPr id="9" name="ZoneTexte 8">
                <a:extLst>
                  <a:ext uri="{FF2B5EF4-FFF2-40B4-BE49-F238E27FC236}">
                    <a16:creationId xmlns:a16="http://schemas.microsoft.com/office/drawing/2014/main" id="{D6E8A6AC-EC7D-4670-A689-5752DA2F83EF}"/>
                  </a:ext>
                </a:extLst>
              </p:cNvPr>
              <p:cNvSpPr txBox="1">
                <a:spLocks noRot="1" noChangeAspect="1" noMove="1" noResize="1" noEditPoints="1" noAdjustHandles="1" noChangeArrowheads="1" noChangeShapeType="1" noTextEdit="1"/>
              </p:cNvSpPr>
              <p:nvPr/>
            </p:nvSpPr>
            <p:spPr>
              <a:xfrm>
                <a:off x="1733006" y="5834743"/>
                <a:ext cx="9335588" cy="403124"/>
              </a:xfrm>
              <a:prstGeom prst="rect">
                <a:avLst/>
              </a:prstGeom>
              <a:blipFill>
                <a:blip r:embed="rId5"/>
                <a:stretch>
                  <a:fillRect l="-522" t="-1515" b="-24242"/>
                </a:stretch>
              </a:blipFill>
            </p:spPr>
            <p:txBody>
              <a:bodyPr/>
              <a:lstStyle/>
              <a:p>
                <a:r>
                  <a:rPr lang="fr-FR">
                    <a:noFill/>
                  </a:rPr>
                  <a:t> </a:t>
                </a:r>
              </a:p>
            </p:txBody>
          </p:sp>
        </mc:Fallback>
      </mc:AlternateContent>
    </p:spTree>
    <p:extLst>
      <p:ext uri="{BB962C8B-B14F-4D97-AF65-F5344CB8AC3E}">
        <p14:creationId xmlns:p14="http://schemas.microsoft.com/office/powerpoint/2010/main" val="371423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xmlns="" id="{C73F0159-A396-46F1-96C0-A08C72297A69}"/>
              </a:ext>
            </a:extLst>
          </p:cNvPr>
          <p:cNvGraphicFramePr>
            <a:graphicFrameLocks noGrp="1"/>
          </p:cNvGraphicFramePr>
          <p:nvPr>
            <p:ph idx="1"/>
            <p:extLst>
              <p:ext uri="{D42A27DB-BD31-4B8C-83A1-F6EECF244321}">
                <p14:modId xmlns:p14="http://schemas.microsoft.com/office/powerpoint/2010/main" val="2289086835"/>
              </p:ext>
            </p:extLst>
          </p:nvPr>
        </p:nvGraphicFramePr>
        <p:xfrm>
          <a:off x="626164" y="420892"/>
          <a:ext cx="10929732" cy="6223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202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dirty="0"/>
              <a:t>ELEMENTS DE FISCALITE</a:t>
            </a:r>
          </a:p>
        </p:txBody>
      </p:sp>
      <p:sp>
        <p:nvSpPr>
          <p:cNvPr id="3" name="Espace réservé du contenu 2"/>
          <p:cNvSpPr>
            <a:spLocks noGrp="1"/>
          </p:cNvSpPr>
          <p:nvPr>
            <p:ph idx="1"/>
          </p:nvPr>
        </p:nvSpPr>
        <p:spPr/>
        <p:txBody>
          <a:bodyPr>
            <a:normAutofit/>
          </a:bodyPr>
          <a:lstStyle/>
          <a:p>
            <a:r>
              <a:rPr lang="fr-FR" dirty="0"/>
              <a:t>La fiscalité locale directe était composée de 3 taxes: la taxe d’habitation, la taxe foncière sur les propriétés bâties et la taxe foncière sur les propriétés non bâties</a:t>
            </a:r>
          </a:p>
          <a:p>
            <a:r>
              <a:rPr lang="fr-FR" dirty="0"/>
              <a:t>La taxe d’habitation sur les résidences </a:t>
            </a:r>
            <a:r>
              <a:rPr lang="fr-FR" dirty="0" smtClean="0"/>
              <a:t>principales </a:t>
            </a:r>
            <a:r>
              <a:rPr lang="fr-FR" dirty="0"/>
              <a:t>n’est plus </a:t>
            </a:r>
            <a:r>
              <a:rPr lang="fr-FR" dirty="0" smtClean="0"/>
              <a:t>perçue </a:t>
            </a:r>
            <a:r>
              <a:rPr lang="fr-FR" dirty="0"/>
              <a:t>par les communes. Elle est remplacée par le transfert du foncier bâti actuellement encaissé par le </a:t>
            </a:r>
            <a:r>
              <a:rPr lang="fr-FR" dirty="0" smtClean="0"/>
              <a:t>Département </a:t>
            </a:r>
            <a:r>
              <a:rPr lang="fr-FR" dirty="0"/>
              <a:t>complétée par une compensation de l’Etat.</a:t>
            </a:r>
          </a:p>
          <a:p>
            <a:r>
              <a:rPr lang="fr-FR" dirty="0"/>
              <a:t>Les bases de la taxe du foncier bâti évolue de 0,2% (dispositions de la loi de finances pour 2021) </a:t>
            </a:r>
          </a:p>
          <a:p>
            <a:endParaRPr lang="fr-FR" dirty="0"/>
          </a:p>
          <a:p>
            <a:endParaRPr lang="fr-FR" dirty="0"/>
          </a:p>
        </p:txBody>
      </p:sp>
      <p:pic>
        <p:nvPicPr>
          <p:cNvPr id="4" name="Image 3">
            <a:extLst>
              <a:ext uri="{FF2B5EF4-FFF2-40B4-BE49-F238E27FC236}">
                <a16:creationId xmlns:a16="http://schemas.microsoft.com/office/drawing/2014/main" xmlns="" id="{5582513C-D059-4A34-952F-3DA228C5EBA4}"/>
              </a:ext>
            </a:extLst>
          </p:cNvPr>
          <p:cNvPicPr>
            <a:picLocks noChangeAspect="1"/>
          </p:cNvPicPr>
          <p:nvPr/>
        </p:nvPicPr>
        <p:blipFill>
          <a:blip r:embed="rId3"/>
          <a:stretch>
            <a:fillRect/>
          </a:stretch>
        </p:blipFill>
        <p:spPr>
          <a:xfrm>
            <a:off x="98295" y="0"/>
            <a:ext cx="2131734" cy="757725"/>
          </a:xfrm>
          <a:prstGeom prst="rect">
            <a:avLst/>
          </a:prstGeom>
        </p:spPr>
      </p:pic>
    </p:spTree>
    <p:extLst>
      <p:ext uri="{BB962C8B-B14F-4D97-AF65-F5344CB8AC3E}">
        <p14:creationId xmlns:p14="http://schemas.microsoft.com/office/powerpoint/2010/main" val="90188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a:extLst>
              <a:ext uri="{FF2B5EF4-FFF2-40B4-BE49-F238E27FC236}">
                <a16:creationId xmlns:a16="http://schemas.microsoft.com/office/drawing/2014/main" xmlns="" id="{E8800C04-7088-45CB-BA5E-721C20FCCAAF}"/>
              </a:ext>
            </a:extLst>
          </p:cNvPr>
          <p:cNvGraphicFramePr>
            <a:graphicFrameLocks noGrp="1"/>
          </p:cNvGraphicFramePr>
          <p:nvPr>
            <p:ph idx="1"/>
            <p:extLst>
              <p:ext uri="{D42A27DB-BD31-4B8C-83A1-F6EECF244321}">
                <p14:modId xmlns:p14="http://schemas.microsoft.com/office/powerpoint/2010/main" val="2077336739"/>
              </p:ext>
            </p:extLst>
          </p:nvPr>
        </p:nvGraphicFramePr>
        <p:xfrm>
          <a:off x="444138" y="522514"/>
          <a:ext cx="10920553" cy="5725887"/>
        </p:xfrm>
        <a:graphic>
          <a:graphicData uri="http://schemas.openxmlformats.org/drawingml/2006/table">
            <a:tbl>
              <a:tblPr/>
              <a:tblGrid>
                <a:gridCol w="1560079">
                  <a:extLst>
                    <a:ext uri="{9D8B030D-6E8A-4147-A177-3AD203B41FA5}">
                      <a16:colId xmlns:a16="http://schemas.microsoft.com/office/drawing/2014/main" xmlns="" val="1447072540"/>
                    </a:ext>
                  </a:extLst>
                </a:gridCol>
                <a:gridCol w="1560079">
                  <a:extLst>
                    <a:ext uri="{9D8B030D-6E8A-4147-A177-3AD203B41FA5}">
                      <a16:colId xmlns:a16="http://schemas.microsoft.com/office/drawing/2014/main" xmlns="" val="1944941193"/>
                    </a:ext>
                  </a:extLst>
                </a:gridCol>
                <a:gridCol w="1560079">
                  <a:extLst>
                    <a:ext uri="{9D8B030D-6E8A-4147-A177-3AD203B41FA5}">
                      <a16:colId xmlns:a16="http://schemas.microsoft.com/office/drawing/2014/main" xmlns="" val="1597433429"/>
                    </a:ext>
                  </a:extLst>
                </a:gridCol>
                <a:gridCol w="1560079">
                  <a:extLst>
                    <a:ext uri="{9D8B030D-6E8A-4147-A177-3AD203B41FA5}">
                      <a16:colId xmlns:a16="http://schemas.microsoft.com/office/drawing/2014/main" xmlns="" val="3140820850"/>
                    </a:ext>
                  </a:extLst>
                </a:gridCol>
                <a:gridCol w="1560079">
                  <a:extLst>
                    <a:ext uri="{9D8B030D-6E8A-4147-A177-3AD203B41FA5}">
                      <a16:colId xmlns:a16="http://schemas.microsoft.com/office/drawing/2014/main" xmlns="" val="1865038465"/>
                    </a:ext>
                  </a:extLst>
                </a:gridCol>
                <a:gridCol w="1560079">
                  <a:extLst>
                    <a:ext uri="{9D8B030D-6E8A-4147-A177-3AD203B41FA5}">
                      <a16:colId xmlns:a16="http://schemas.microsoft.com/office/drawing/2014/main" xmlns="" val="2722696641"/>
                    </a:ext>
                  </a:extLst>
                </a:gridCol>
                <a:gridCol w="1560079">
                  <a:extLst>
                    <a:ext uri="{9D8B030D-6E8A-4147-A177-3AD203B41FA5}">
                      <a16:colId xmlns:a16="http://schemas.microsoft.com/office/drawing/2014/main" xmlns="" val="1276352499"/>
                    </a:ext>
                  </a:extLst>
                </a:gridCol>
              </a:tblGrid>
              <a:tr h="356496">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979038310"/>
                  </a:ext>
                </a:extLst>
              </a:tr>
              <a:tr h="416062">
                <a:tc gridSpan="7">
                  <a:txBody>
                    <a:bodyPr/>
                    <a:lstStyle/>
                    <a:p>
                      <a:pPr algn="ctr" fontAlgn="b"/>
                      <a:r>
                        <a:rPr lang="fr-FR" sz="2000" b="1" i="0" u="none" strike="noStrike" dirty="0">
                          <a:solidFill>
                            <a:srgbClr val="000000"/>
                          </a:solidFill>
                          <a:effectLst/>
                          <a:latin typeface="Calibri" panose="020F0502020204030204" pitchFamily="34" charset="0"/>
                        </a:rPr>
                        <a:t>SCHEMA EVOLUTION FISCALITE LOCALE</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lnL w="12700" cmpd="sng">
                      <a:noFill/>
                      <a:prstDash val="solid"/>
                    </a:lnL>
                    <a:lnT w="12700" cmpd="sng">
                      <a:noFill/>
                      <a:prstDash val="solid"/>
                    </a:lnT>
                  </a:tcPr>
                </a:tc>
                <a:tc hMerge="1">
                  <a:txBody>
                    <a:bodyPr/>
                    <a:lstStyle/>
                    <a:p>
                      <a:endParaRPr lang="fr-FR"/>
                    </a:p>
                  </a:txBody>
                  <a:tcPr/>
                </a:tc>
                <a:extLst>
                  <a:ext uri="{0D108BD9-81ED-4DB2-BD59-A6C34878D82A}">
                    <a16:rowId xmlns:a16="http://schemas.microsoft.com/office/drawing/2014/main" xmlns="" val="609800006"/>
                  </a:ext>
                </a:extLst>
              </a:tr>
              <a:tr h="356496">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mpd="sng">
                      <a:noFill/>
                      <a:prstDash val="soli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0018244"/>
                  </a:ext>
                </a:extLst>
              </a:tr>
              <a:tr h="375717">
                <a:tc gridSpan="2">
                  <a:txBody>
                    <a:bodyPr/>
                    <a:lstStyle/>
                    <a:p>
                      <a:pPr algn="ctr" fontAlgn="b"/>
                      <a:r>
                        <a:rPr lang="fr-FR" sz="2000" b="0" i="0" u="none" strike="noStrike" dirty="0">
                          <a:solidFill>
                            <a:srgbClr val="000000"/>
                          </a:solidFill>
                          <a:effectLst/>
                          <a:latin typeface="Calibri" panose="020F0502020204030204" pitchFamily="34" charset="0"/>
                        </a:rPr>
                        <a:t>AVANT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fr-FR"/>
                    </a:p>
                  </a:txBody>
                  <a:tcPr/>
                </a:tc>
                <a:tc gridSpan="2">
                  <a:txBody>
                    <a:bodyPr/>
                    <a:lstStyle/>
                    <a:p>
                      <a:pPr algn="l" fontAlgn="b"/>
                      <a:r>
                        <a:rPr lang="fr-FR" sz="2000" b="0" i="1" u="none" strike="noStrike">
                          <a:solidFill>
                            <a:srgbClr val="000000"/>
                          </a:solidFill>
                          <a:effectLst/>
                          <a:latin typeface="Calibri" panose="020F0502020204030204" pitchFamily="34" charset="0"/>
                        </a:rPr>
                        <a:t>Taux moyen strate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gridSpan="3">
                  <a:txBody>
                    <a:bodyPr/>
                    <a:lstStyle/>
                    <a:p>
                      <a:pPr algn="ctr" fontAlgn="b"/>
                      <a:r>
                        <a:rPr lang="fr-FR" sz="2000" b="0" i="0" u="none" strike="noStrike" dirty="0">
                          <a:solidFill>
                            <a:srgbClr val="000000"/>
                          </a:solidFill>
                          <a:effectLst/>
                          <a:latin typeface="Calibri" panose="020F0502020204030204" pitchFamily="34" charset="0"/>
                        </a:rPr>
                        <a:t>APRES (Avant vote taux)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fr-F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fr-FR"/>
                    </a:p>
                  </a:txBody>
                  <a:tcPr/>
                </a:tc>
                <a:extLst>
                  <a:ext uri="{0D108BD9-81ED-4DB2-BD59-A6C34878D82A}">
                    <a16:rowId xmlns:a16="http://schemas.microsoft.com/office/drawing/2014/main" xmlns="" val="1615463618"/>
                  </a:ext>
                </a:extLst>
              </a:tr>
              <a:tr h="356496">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fr-FR" sz="2000" b="0" i="1" u="none" strike="noStrike" dirty="0">
                          <a:solidFill>
                            <a:srgbClr val="000000"/>
                          </a:solidFill>
                          <a:effectLst/>
                          <a:latin typeface="Calibri" panose="020F0502020204030204" pitchFamily="34" charset="0"/>
                        </a:rPr>
                        <a:t>(Pour mémoire)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lnL>
                      <a:noFill/>
                    </a:lnL>
                    <a:lnR>
                      <a:noFill/>
                    </a:lnR>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103982"/>
                  </a:ext>
                </a:extLst>
              </a:tr>
              <a:tr h="356496">
                <a:tc gridSpan="2">
                  <a:txBody>
                    <a:bodyPr/>
                    <a:lstStyle/>
                    <a:p>
                      <a:pPr algn="l" fontAlgn="b"/>
                      <a:r>
                        <a:rPr lang="fr-FR" sz="2000" b="1" i="0" u="none" strike="noStrike" dirty="0">
                          <a:solidFill>
                            <a:srgbClr val="000000"/>
                          </a:solidFill>
                          <a:effectLst/>
                          <a:latin typeface="Calibri" panose="020F0502020204030204" pitchFamily="34" charset="0"/>
                        </a:rPr>
                        <a:t>Taxe d'habitation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a:txBody>
                    <a:bodyPr/>
                    <a:lstStyle/>
                    <a:p>
                      <a:pPr algn="l" fontAlgn="b"/>
                      <a:r>
                        <a:rPr lang="fr-FR" sz="2000" b="0" i="1"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2000" b="0" i="1"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b"/>
                      <a:r>
                        <a:rPr lang="fr-FR" sz="2000" b="1" i="0" u="none" strike="noStrike">
                          <a:solidFill>
                            <a:srgbClr val="000000"/>
                          </a:solidFill>
                          <a:effectLst/>
                          <a:latin typeface="Calibri" panose="020F0502020204030204" pitchFamily="34" charset="0"/>
                        </a:rPr>
                        <a:t>Compensation Etat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fr-FR"/>
                    </a:p>
                  </a:txBody>
                  <a:tcPr/>
                </a:tc>
                <a:extLst>
                  <a:ext uri="{0D108BD9-81ED-4DB2-BD59-A6C34878D82A}">
                    <a16:rowId xmlns:a16="http://schemas.microsoft.com/office/drawing/2014/main" xmlns="" val="575506674"/>
                  </a:ext>
                </a:extLst>
              </a:tr>
              <a:tr h="375717">
                <a:tc gridSpan="2">
                  <a:txBody>
                    <a:bodyPr/>
                    <a:lstStyle/>
                    <a:p>
                      <a:pPr algn="l" fontAlgn="b"/>
                      <a:r>
                        <a:rPr lang="fr-FR" sz="2000" b="1" i="0" u="none" strike="noStrike" dirty="0">
                          <a:solidFill>
                            <a:srgbClr val="000000"/>
                          </a:solidFill>
                          <a:effectLst/>
                          <a:latin typeface="Calibri" panose="020F0502020204030204" pitchFamily="34" charset="0"/>
                        </a:rPr>
                        <a:t>Taux communal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l" fontAlgn="b"/>
                      <a:r>
                        <a:rPr lang="fr-FR" sz="2000" b="0" i="1"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FR" sz="2000" b="0" i="1"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fr-FR" sz="2000" b="0" i="0" u="none" strike="noStrike" dirty="0">
                          <a:solidFill>
                            <a:srgbClr val="000000"/>
                          </a:solidFill>
                          <a:effectLst/>
                          <a:latin typeface="Calibri" panose="020F0502020204030204" pitchFamily="34" charset="0"/>
                        </a:rPr>
                        <a:t>Foncier bâti: Nouveau taux communal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lnL w="6350" cap="flat" cmpd="sng" algn="ctr">
                      <a:solidFill>
                        <a:srgbClr val="000000"/>
                      </a:solidFill>
                      <a:prstDash val="solid"/>
                      <a:round/>
                      <a:headEnd type="none" w="med" len="med"/>
                      <a:tailEnd type="none" w="med" len="med"/>
                    </a:lnL>
                  </a:tcPr>
                </a:tc>
                <a:tc hMerge="1">
                  <a:txBody>
                    <a:bodyPr/>
                    <a:lstStyle/>
                    <a:p>
                      <a:endParaRPr lang="fr-FR"/>
                    </a:p>
                  </a:txBody>
                  <a:tcPr/>
                </a:tc>
                <a:extLst>
                  <a:ext uri="{0D108BD9-81ED-4DB2-BD59-A6C34878D82A}">
                    <a16:rowId xmlns:a16="http://schemas.microsoft.com/office/drawing/2014/main" xmlns="" val="2226933342"/>
                  </a:ext>
                </a:extLst>
              </a:tr>
              <a:tr h="375717">
                <a:tc>
                  <a:txBody>
                    <a:bodyPr/>
                    <a:lstStyle/>
                    <a:p>
                      <a:pPr algn="r" fontAlgn="ctr"/>
                      <a:r>
                        <a:rPr lang="fr-FR" sz="2000" b="0" i="0" u="none" strike="noStrike">
                          <a:solidFill>
                            <a:srgbClr val="000000"/>
                          </a:solidFill>
                          <a:effectLst/>
                          <a:latin typeface="Calibri" panose="020F0502020204030204" pitchFamily="34" charset="0"/>
                        </a:rPr>
                        <a:t>17,85%</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2000" b="0" i="0" u="none" strike="noStrike" dirty="0">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r-FR" sz="2000" b="0" i="1" u="none" strike="noStrike">
                          <a:solidFill>
                            <a:srgbClr val="000000"/>
                          </a:solidFill>
                          <a:effectLst/>
                          <a:latin typeface="Calibri" panose="020F0502020204030204" pitchFamily="34" charset="0"/>
                        </a:rPr>
                        <a:t>15,30%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2000" b="0" i="1"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l" fontAlgn="b"/>
                      <a:r>
                        <a:rPr lang="fr-FR" sz="2000" b="0" i="0" u="none" strike="noStrike" dirty="0">
                          <a:solidFill>
                            <a:srgbClr val="000000"/>
                          </a:solidFill>
                          <a:effectLst/>
                          <a:latin typeface="Calibri" panose="020F0502020204030204" pitchFamily="34" charset="0"/>
                        </a:rPr>
                        <a:t> = </a:t>
                      </a:r>
                      <a:r>
                        <a:rPr lang="fr-FR" sz="2000" b="1" i="0" u="none" strike="noStrike" dirty="0">
                          <a:solidFill>
                            <a:srgbClr val="000000"/>
                          </a:solidFill>
                          <a:effectLst/>
                          <a:latin typeface="Calibri" panose="020F0502020204030204" pitchFamily="34" charset="0"/>
                        </a:rPr>
                        <a:t>taux actuel + taux département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lnL w="6350" cap="flat" cmpd="sng" algn="ctr">
                      <a:solidFill>
                        <a:srgbClr val="000000"/>
                      </a:solidFill>
                      <a:prstDash val="solid"/>
                      <a:round/>
                      <a:headEnd type="none" w="med" len="med"/>
                      <a:tailEnd type="none" w="med" len="med"/>
                    </a:lnL>
                  </a:tcPr>
                </a:tc>
                <a:tc hMerge="1">
                  <a:txBody>
                    <a:bodyPr/>
                    <a:lstStyle/>
                    <a:p>
                      <a:endParaRPr lang="fr-FR"/>
                    </a:p>
                  </a:txBody>
                  <a:tcPr/>
                </a:tc>
                <a:extLst>
                  <a:ext uri="{0D108BD9-81ED-4DB2-BD59-A6C34878D82A}">
                    <a16:rowId xmlns:a16="http://schemas.microsoft.com/office/drawing/2014/main" xmlns="" val="1359039944"/>
                  </a:ext>
                </a:extLst>
              </a:tr>
              <a:tr h="617714">
                <a:tc>
                  <a:txBody>
                    <a:bodyPr/>
                    <a:lstStyle/>
                    <a:p>
                      <a:pPr algn="l" fontAlgn="b"/>
                      <a:r>
                        <a:rPr lang="fr-FR" sz="2000" b="1" i="0" u="none" strike="noStrike">
                          <a:solidFill>
                            <a:srgbClr val="000000"/>
                          </a:solidFill>
                          <a:effectLst/>
                          <a:latin typeface="Calibri" panose="020F0502020204030204" pitchFamily="34" charset="0"/>
                        </a:rPr>
                        <a:t>Foncier bâti</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20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2000" b="0" i="1"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2000" b="0" i="1"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fr-FR" sz="2000" b="0" i="0" u="none" strike="noStrike" dirty="0">
                          <a:solidFill>
                            <a:srgbClr val="000000"/>
                          </a:solidFill>
                          <a:effectLst/>
                          <a:latin typeface="Calibri" panose="020F0502020204030204" pitchFamily="34" charset="0"/>
                        </a:rPr>
                        <a:t>20,20% + 17,62% = 37,82%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lnL w="12700" cmpd="sng">
                      <a:noFill/>
                      <a:prstDash val="solid"/>
                    </a:lnL>
                  </a:tcPr>
                </a:tc>
                <a:tc>
                  <a:txBody>
                    <a:bodyPr/>
                    <a:lstStyle/>
                    <a:p>
                      <a:pPr algn="l" fontAlgn="b"/>
                      <a:r>
                        <a:rPr lang="fr-FR" sz="20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533951428"/>
                  </a:ext>
                </a:extLst>
              </a:tr>
              <a:tr h="356496">
                <a:tc gridSpan="2">
                  <a:txBody>
                    <a:bodyPr/>
                    <a:lstStyle/>
                    <a:p>
                      <a:pPr algn="l" fontAlgn="b"/>
                      <a:r>
                        <a:rPr lang="fr-FR" sz="2000" b="1" i="0" u="none" strike="noStrike" dirty="0">
                          <a:solidFill>
                            <a:srgbClr val="000000"/>
                          </a:solidFill>
                          <a:effectLst/>
                          <a:latin typeface="Calibri" panose="020F0502020204030204" pitchFamily="34" charset="0"/>
                        </a:rPr>
                        <a:t>Taux communal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l" fontAlgn="b"/>
                      <a:r>
                        <a:rPr lang="fr-FR" sz="2000" b="0" i="1"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FR" sz="2000" b="0" i="1"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2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mpd="sng">
                      <a:noFill/>
                      <a:prstDash val="solid"/>
                    </a:lnT>
                    <a:lnB>
                      <a:noFill/>
                    </a:lnB>
                    <a:lnTlToBr w="12700" cmpd="sng">
                      <a:noFill/>
                      <a:prstDash val="solid"/>
                    </a:lnTlToBr>
                    <a:lnBlToTr w="12700" cmpd="sng">
                      <a:noFill/>
                      <a:prstDash val="solid"/>
                    </a:lnBlToTr>
                  </a:tcPr>
                </a:tc>
                <a:tc>
                  <a:txBody>
                    <a:bodyPr/>
                    <a:lstStyle/>
                    <a:p>
                      <a:pPr algn="l" fontAlgn="b"/>
                      <a:r>
                        <a:rPr lang="fr-FR" sz="20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862855233"/>
                  </a:ext>
                </a:extLst>
              </a:tr>
              <a:tr h="356496">
                <a:tc>
                  <a:txBody>
                    <a:bodyPr/>
                    <a:lstStyle/>
                    <a:p>
                      <a:pPr algn="r" fontAlgn="b"/>
                      <a:r>
                        <a:rPr lang="fr-FR" sz="2000" b="0"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20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r-FR" sz="2000" b="0" i="1" u="none" strike="noStrike">
                          <a:solidFill>
                            <a:srgbClr val="000000"/>
                          </a:solidFill>
                          <a:effectLst/>
                          <a:latin typeface="Calibri" panose="020F0502020204030204" pitchFamily="34" charset="0"/>
                        </a:rPr>
                        <a:t>20,96%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2000" b="0" i="1"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FR" sz="2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2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20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1912789"/>
                  </a:ext>
                </a:extLst>
              </a:tr>
              <a:tr h="356496">
                <a:tc gridSpan="2">
                  <a:txBody>
                    <a:bodyPr/>
                    <a:lstStyle/>
                    <a:p>
                      <a:pPr algn="l" fontAlgn="b"/>
                      <a:r>
                        <a:rPr lang="fr-FR" sz="2000" b="1" i="0" u="none" strike="noStrike" dirty="0">
                          <a:solidFill>
                            <a:srgbClr val="000000"/>
                          </a:solidFill>
                          <a:effectLst/>
                          <a:latin typeface="Calibri" panose="020F0502020204030204" pitchFamily="34" charset="0"/>
                        </a:rPr>
                        <a:t>Foncier non bâti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a:txBody>
                    <a:bodyPr/>
                    <a:lstStyle/>
                    <a:p>
                      <a:pPr algn="l" fontAlgn="b"/>
                      <a:r>
                        <a:rPr lang="fr-FR" sz="2000" b="0" i="1"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2000" b="0" i="1"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fr-FR" sz="2000" b="1" i="0" u="none" strike="noStrike" dirty="0">
                          <a:solidFill>
                            <a:srgbClr val="000000"/>
                          </a:solidFill>
                          <a:effectLst/>
                          <a:latin typeface="Calibri" panose="020F0502020204030204" pitchFamily="34" charset="0"/>
                        </a:rPr>
                        <a:t>Foncier non bâti</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lnL w="12700" cmpd="sng">
                      <a:noFill/>
                      <a:prstDash val="solid"/>
                    </a:lnL>
                    <a:lnT w="6350" cap="flat" cmpd="sng" algn="ctr">
                      <a:solidFill>
                        <a:srgbClr val="000000"/>
                      </a:solidFill>
                      <a:prstDash val="solid"/>
                      <a:round/>
                      <a:headEnd type="none" w="med" len="med"/>
                      <a:tailEnd type="none" w="med" len="med"/>
                    </a:lnT>
                  </a:tcPr>
                </a:tc>
                <a:tc>
                  <a:txBody>
                    <a:bodyPr/>
                    <a:lstStyle/>
                    <a:p>
                      <a:pPr algn="l" fontAlgn="b"/>
                      <a:r>
                        <a:rPr lang="fr-FR" sz="20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277651874"/>
                  </a:ext>
                </a:extLst>
              </a:tr>
              <a:tr h="356496">
                <a:tc gridSpan="2">
                  <a:txBody>
                    <a:bodyPr/>
                    <a:lstStyle/>
                    <a:p>
                      <a:pPr algn="l" fontAlgn="b"/>
                      <a:r>
                        <a:rPr lang="fr-FR" sz="2000" b="1" i="0" u="none" strike="noStrike" dirty="0">
                          <a:solidFill>
                            <a:srgbClr val="000000"/>
                          </a:solidFill>
                          <a:effectLst/>
                          <a:latin typeface="Calibri" panose="020F0502020204030204" pitchFamily="34" charset="0"/>
                        </a:rPr>
                        <a:t>Taux communal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l" fontAlgn="b"/>
                      <a:r>
                        <a:rPr lang="fr-FR" sz="2000" b="0" i="1"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FR" sz="2000" b="0" i="1" u="none" strike="noStrike">
                          <a:solidFill>
                            <a:srgbClr val="000000"/>
                          </a:solidFill>
                          <a:effectLst/>
                          <a:latin typeface="Calibri" panose="020F0502020204030204" pitchFamily="34" charset="0"/>
                        </a:rPr>
                        <a:t> </a:t>
                      </a:r>
                    </a:p>
                  </a:txBody>
                  <a:tcPr marL="9525" marR="9525" marT="9525" marB="0" anchor="b">
                    <a:lnL>
                      <a:noFill/>
                    </a:lnL>
                    <a:lnR w="6350" cap="flat" cmpd="sng" algn="ctr">
                      <a:noFill/>
                      <a:prstDash val="solid"/>
                      <a:round/>
                      <a:headEnd type="none" w="med" len="med"/>
                      <a:tailEnd type="none" w="med" len="med"/>
                    </a:lnR>
                    <a:lnT>
                      <a:noFill/>
                    </a:lnT>
                    <a:lnB>
                      <a:noFill/>
                    </a:lnB>
                  </a:tcPr>
                </a:tc>
                <a:tc gridSpan="2">
                  <a:txBody>
                    <a:bodyPr/>
                    <a:lstStyle/>
                    <a:p>
                      <a:pPr algn="l" fontAlgn="b"/>
                      <a:r>
                        <a:rPr lang="fr-FR" sz="2000" b="1" i="0" u="none" strike="noStrike" dirty="0">
                          <a:solidFill>
                            <a:srgbClr val="000000"/>
                          </a:solidFill>
                          <a:effectLst/>
                          <a:latin typeface="Calibri" panose="020F0502020204030204" pitchFamily="34" charset="0"/>
                        </a:rPr>
                        <a:t>Taux communal</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hMerge="1">
                  <a:txBody>
                    <a:bodyPr/>
                    <a:lstStyle/>
                    <a:p>
                      <a:endParaRPr lang="fr-FR"/>
                    </a:p>
                  </a:txBody>
                  <a:tcPr>
                    <a:lnL w="12700" cmpd="sng">
                      <a:noFill/>
                      <a:prstDash val="solid"/>
                    </a:lnL>
                  </a:tcPr>
                </a:tc>
                <a:tc>
                  <a:txBody>
                    <a:bodyPr/>
                    <a:lstStyle/>
                    <a:p>
                      <a:pPr algn="l" fontAlgn="b"/>
                      <a:r>
                        <a:rPr lang="fr-FR" sz="20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553691369"/>
                  </a:ext>
                </a:extLst>
              </a:tr>
              <a:tr h="356496">
                <a:tc>
                  <a:txBody>
                    <a:bodyPr/>
                    <a:lstStyle/>
                    <a:p>
                      <a:pPr algn="r" fontAlgn="b"/>
                      <a:r>
                        <a:rPr lang="fr-FR" sz="2000" b="0" i="0" u="none" strike="noStrike">
                          <a:solidFill>
                            <a:srgbClr val="000000"/>
                          </a:solidFill>
                          <a:effectLst/>
                          <a:latin typeface="Calibri" panose="020F0502020204030204" pitchFamily="34" charset="0"/>
                        </a:rPr>
                        <a:t>50,00%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20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r-FR" sz="2000" b="0" i="1" u="none" strike="noStrike" dirty="0">
                          <a:solidFill>
                            <a:srgbClr val="000000"/>
                          </a:solidFill>
                          <a:effectLst/>
                          <a:latin typeface="Calibri" panose="020F0502020204030204" pitchFamily="34" charset="0"/>
                        </a:rPr>
                        <a:t>52,48%</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2000" b="0" i="1"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12700" cmpd="sng">
                      <a:noFill/>
                      <a:prstDash val="solid"/>
                    </a:lnT>
                    <a:lnB w="6350" cap="flat" cmpd="sng" algn="ctr">
                      <a:solidFill>
                        <a:srgbClr val="000000"/>
                      </a:solidFill>
                      <a:prstDash val="solid"/>
                      <a:round/>
                      <a:headEnd type="none" w="med" len="med"/>
                      <a:tailEnd type="none" w="med" len="med"/>
                    </a:lnB>
                  </a:tcPr>
                </a:tc>
                <a:tc>
                  <a:txBody>
                    <a:bodyPr/>
                    <a:lstStyle/>
                    <a:p>
                      <a:pPr algn="l" fontAlgn="b"/>
                      <a:r>
                        <a:rPr lang="fr-FR" sz="20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7535247"/>
                  </a:ext>
                </a:extLst>
              </a:tr>
              <a:tr h="356496">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235429100"/>
                  </a:ext>
                </a:extLst>
              </a:tr>
            </a:tbl>
          </a:graphicData>
        </a:graphic>
      </p:graphicFrame>
    </p:spTree>
    <p:extLst>
      <p:ext uri="{BB962C8B-B14F-4D97-AF65-F5344CB8AC3E}">
        <p14:creationId xmlns:p14="http://schemas.microsoft.com/office/powerpoint/2010/main" val="38955553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1421</TotalTime>
  <Words>2069</Words>
  <Application>Microsoft Office PowerPoint</Application>
  <PresentationFormat>Grand écran</PresentationFormat>
  <Paragraphs>397</Paragraphs>
  <Slides>15</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Calibri Light</vt:lpstr>
      <vt:lpstr>Cambria Math</vt:lpstr>
      <vt:lpstr>Times New Roman</vt:lpstr>
      <vt:lpstr>Wingdings</vt:lpstr>
      <vt:lpstr>Thème Office</vt:lpstr>
      <vt:lpstr>DEBAT D’ORIENTATIONS BUDGETAIRES </vt:lpstr>
      <vt:lpstr>Cadre réglementaire: </vt:lpstr>
      <vt:lpstr>Objectifs du DOB</vt:lpstr>
      <vt:lpstr>Environnement social, économique et financier </vt:lpstr>
      <vt:lpstr>Environnement local </vt:lpstr>
      <vt:lpstr>Evolution de la Dotation globale de fonctionnement depuis 2012 </vt:lpstr>
      <vt:lpstr>Présentation PowerPoint</vt:lpstr>
      <vt:lpstr>ELEMENTS DE FISCALITE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DGS</dc:creator>
  <cp:lastModifiedBy>Election</cp:lastModifiedBy>
  <cp:revision>90</cp:revision>
  <cp:lastPrinted>2021-03-18T09:27:12Z</cp:lastPrinted>
  <dcterms:created xsi:type="dcterms:W3CDTF">2020-06-22T14:29:02Z</dcterms:created>
  <dcterms:modified xsi:type="dcterms:W3CDTF">2021-03-23T14:34:38Z</dcterms:modified>
</cp:coreProperties>
</file>